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4" r:id="rId5"/>
    <p:sldMasterId id="2147483676" r:id="rId6"/>
    <p:sldMasterId id="2147483680" r:id="rId7"/>
    <p:sldMasterId id="2147483694" r:id="rId8"/>
  </p:sldMasterIdLst>
  <p:notesMasterIdLst>
    <p:notesMasterId r:id="rId30"/>
  </p:notesMasterIdLst>
  <p:sldIdLst>
    <p:sldId id="287" r:id="rId9"/>
    <p:sldId id="288" r:id="rId10"/>
    <p:sldId id="297" r:id="rId11"/>
    <p:sldId id="289" r:id="rId12"/>
    <p:sldId id="290" r:id="rId13"/>
    <p:sldId id="298" r:id="rId14"/>
    <p:sldId id="291" r:id="rId15"/>
    <p:sldId id="292" r:id="rId16"/>
    <p:sldId id="293" r:id="rId17"/>
    <p:sldId id="281" r:id="rId18"/>
    <p:sldId id="256" r:id="rId19"/>
    <p:sldId id="257" r:id="rId20"/>
    <p:sldId id="258" r:id="rId21"/>
    <p:sldId id="269" r:id="rId22"/>
    <p:sldId id="267" r:id="rId23"/>
    <p:sldId id="268" r:id="rId24"/>
    <p:sldId id="260" r:id="rId25"/>
    <p:sldId id="261" r:id="rId26"/>
    <p:sldId id="286" r:id="rId27"/>
    <p:sldId id="295" r:id="rId28"/>
    <p:sldId id="296" r:id="rId29"/>
  </p:sldIdLst>
  <p:sldSz cx="18288000" cy="10287000"/>
  <p:notesSz cx="6797675" cy="9926638"/>
  <p:embeddedFontLs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pen Sans 1" panose="020B0604020202020204" charset="0"/>
      <p:regular r:id="rId35"/>
    </p:embeddedFont>
    <p:embeddedFont>
      <p:font typeface="Open Sans 2" panose="020B0604020202020204" charset="0"/>
      <p:regular r:id="rId36"/>
    </p:embeddedFont>
    <p:embeddedFont>
      <p:font typeface="Poppins SemiBold" panose="00000700000000000000" pitchFamily="2" charset="0"/>
      <p:bold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Light" panose="02000000000000000000" pitchFamily="2" charset="0"/>
      <p:regular r:id="rId43"/>
      <p: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72484D-9DA8-D949-9598-C278EE0E417D}" v="144" dt="2026-02-03T16:18:57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86438" autoAdjust="0"/>
  </p:normalViewPr>
  <p:slideViewPr>
    <p:cSldViewPr>
      <p:cViewPr varScale="1">
        <p:scale>
          <a:sx n="64" d="100"/>
          <a:sy n="64" d="100"/>
        </p:scale>
        <p:origin x="7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49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51FC8-0B4B-BD42-9C63-E0328CD820B6}" type="datetimeFigureOut">
              <a:rPr lang="nb-NO" smtClean="0"/>
              <a:t>09.02.2026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84CFE-99CF-F04D-8723-93B12095C47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151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4CFE-99CF-F04D-8723-93B12095C47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43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bil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>
            <a:lvl1pPr marL="428625" indent="-428625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FB4496-68F4-FA0C-D2E6-8052642FDC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33731" y="2025290"/>
            <a:ext cx="4054731" cy="4054730"/>
          </a:xfrm>
          <a:prstGeom prst="round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52441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88895" y="811736"/>
            <a:ext cx="10368116" cy="3581400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en-GB" dirty="0" err="1"/>
              <a:t>Hovedtittel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969EC-5C22-EF81-0FD4-1D011F1A43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88895" y="4524834"/>
            <a:ext cx="10368116" cy="96809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4135A7-B6F4-F4AE-4012-76EF56334F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19925" y="6580435"/>
            <a:ext cx="4937933" cy="33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06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ed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49A15B-E379-3843-B60E-C69BC8796F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4656" y="7463954"/>
            <a:ext cx="3640956" cy="2486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6" y="1201953"/>
            <a:ext cx="7072542" cy="3581400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spc="0"/>
            </a:lvl1pPr>
          </a:lstStyle>
          <a:p>
            <a:r>
              <a:rPr lang="en-GB" dirty="0" err="1"/>
              <a:t>Hovedtittel</a:t>
            </a:r>
            <a:r>
              <a:rPr lang="en-GB" dirty="0"/>
              <a:t> </a:t>
            </a:r>
            <a:br>
              <a:rPr lang="en-GB" dirty="0"/>
            </a:br>
            <a:r>
              <a:rPr lang="en-GB" dirty="0"/>
              <a:t>med </a:t>
            </a:r>
            <a:r>
              <a:rPr lang="en-GB" dirty="0" err="1"/>
              <a:t>bilde</a:t>
            </a:r>
            <a:r>
              <a:rPr lang="en-GB" dirty="0"/>
              <a:t> </a:t>
            </a:r>
            <a:r>
              <a:rPr lang="en-GB" dirty="0" err="1"/>
              <a:t>til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5138739"/>
            <a:ext cx="7072541" cy="117062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C6411B5-C4D6-E3B3-387C-D7CCEA3821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1"/>
            <a:ext cx="9144000" cy="9041606"/>
          </a:xfrm>
          <a:custGeom>
            <a:avLst/>
            <a:gdLst>
              <a:gd name="connsiteX0" fmla="*/ 0 w 6121400"/>
              <a:gd name="connsiteY0" fmla="*/ 0 h 6161087"/>
              <a:gd name="connsiteX1" fmla="*/ 390525 w 6121400"/>
              <a:gd name="connsiteY1" fmla="*/ 0 h 6161087"/>
              <a:gd name="connsiteX2" fmla="*/ 6096000 w 6121400"/>
              <a:gd name="connsiteY2" fmla="*/ 0 h 6161087"/>
              <a:gd name="connsiteX3" fmla="*/ 6121400 w 6121400"/>
              <a:gd name="connsiteY3" fmla="*/ 0 h 6161087"/>
              <a:gd name="connsiteX4" fmla="*/ 6121400 w 6121400"/>
              <a:gd name="connsiteY4" fmla="*/ 1092413 h 6161087"/>
              <a:gd name="connsiteX5" fmla="*/ 6121400 w 6121400"/>
              <a:gd name="connsiteY5" fmla="*/ 2838449 h 6161087"/>
              <a:gd name="connsiteX6" fmla="*/ 6121400 w 6121400"/>
              <a:gd name="connsiteY6" fmla="*/ 3176588 h 6161087"/>
              <a:gd name="connsiteX7" fmla="*/ 6121400 w 6121400"/>
              <a:gd name="connsiteY7" fmla="*/ 5109948 h 6161087"/>
              <a:gd name="connsiteX8" fmla="*/ 6121400 w 6121400"/>
              <a:gd name="connsiteY8" fmla="*/ 6161087 h 6161087"/>
              <a:gd name="connsiteX9" fmla="*/ 5070261 w 6121400"/>
              <a:gd name="connsiteY9" fmla="*/ 6161087 h 6161087"/>
              <a:gd name="connsiteX10" fmla="*/ 2917313 w 6121400"/>
              <a:gd name="connsiteY10" fmla="*/ 6161087 h 6161087"/>
              <a:gd name="connsiteX11" fmla="*/ 1051139 w 6121400"/>
              <a:gd name="connsiteY11" fmla="*/ 6161087 h 6161087"/>
              <a:gd name="connsiteX12" fmla="*/ 0 w 6121400"/>
              <a:gd name="connsiteY12" fmla="*/ 5109948 h 6161087"/>
              <a:gd name="connsiteX13" fmla="*/ 0 w 6121400"/>
              <a:gd name="connsiteY13" fmla="*/ 3322638 h 6161087"/>
              <a:gd name="connsiteX14" fmla="*/ 0 w 6121400"/>
              <a:gd name="connsiteY14" fmla="*/ 1092413 h 616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121400" h="6161087">
                <a:moveTo>
                  <a:pt x="0" y="0"/>
                </a:moveTo>
                <a:lnTo>
                  <a:pt x="390525" y="0"/>
                </a:lnTo>
                <a:lnTo>
                  <a:pt x="6096000" y="0"/>
                </a:lnTo>
                <a:lnTo>
                  <a:pt x="6121400" y="0"/>
                </a:lnTo>
                <a:lnTo>
                  <a:pt x="6121400" y="1092413"/>
                </a:lnTo>
                <a:lnTo>
                  <a:pt x="6121400" y="2838449"/>
                </a:lnTo>
                <a:lnTo>
                  <a:pt x="6121400" y="3176588"/>
                </a:lnTo>
                <a:lnTo>
                  <a:pt x="6121400" y="5109948"/>
                </a:lnTo>
                <a:lnTo>
                  <a:pt x="6121400" y="6161087"/>
                </a:lnTo>
                <a:lnTo>
                  <a:pt x="5070261" y="6161087"/>
                </a:lnTo>
                <a:lnTo>
                  <a:pt x="2917313" y="6161087"/>
                </a:lnTo>
                <a:lnTo>
                  <a:pt x="1051139" y="6161087"/>
                </a:lnTo>
                <a:cubicBezTo>
                  <a:pt x="470611" y="6161087"/>
                  <a:pt x="0" y="5690476"/>
                  <a:pt x="0" y="5109948"/>
                </a:cubicBezTo>
                <a:lnTo>
                  <a:pt x="0" y="3322638"/>
                </a:lnTo>
                <a:lnTo>
                  <a:pt x="0" y="1092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11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>
            <a:lvl1pPr marL="428625" indent="-428625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FB4496-68F4-FA0C-D2E6-8052642FDC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33731" y="2025290"/>
            <a:ext cx="4054731" cy="4054730"/>
          </a:xfrm>
          <a:prstGeom prst="round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73306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6" y="651538"/>
            <a:ext cx="7072539" cy="2961818"/>
          </a:xfrm>
        </p:spPr>
        <p:txBody>
          <a:bodyPr anchor="b">
            <a:normAutofit/>
          </a:bodyPr>
          <a:lstStyle>
            <a:lvl1pPr algn="l">
              <a:defRPr sz="36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nb-NO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3952568"/>
            <a:ext cx="7072541" cy="495545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E6825B-258D-7443-B739-4EE9C5DE07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44001" y="442452"/>
            <a:ext cx="8716298" cy="8819535"/>
          </a:xfrm>
          <a:prstGeom prst="round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981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47B57F2-9329-ADA0-DCEA-0287B5DAF2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263" y="442453"/>
            <a:ext cx="17428035" cy="8635046"/>
          </a:xfrm>
          <a:prstGeom prst="roundRect">
            <a:avLst>
              <a:gd name="adj" fmla="val 6971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25864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E6825B-258D-7443-B739-4EE9C5DE07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72602" y="442453"/>
            <a:ext cx="8487696" cy="8635046"/>
          </a:xfrm>
          <a:prstGeom prst="roundRect">
            <a:avLst>
              <a:gd name="adj" fmla="val 6971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47B57F2-9329-ADA0-DCEA-0287B5DAF2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263" y="442453"/>
            <a:ext cx="8487696" cy="8635046"/>
          </a:xfrm>
          <a:prstGeom prst="roundRect">
            <a:avLst>
              <a:gd name="adj" fmla="val 6971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8907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ECD1B97-CE20-1B3C-6E0B-D7013D1BD3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72602" y="442453"/>
            <a:ext cx="8487696" cy="8635046"/>
          </a:xfrm>
          <a:prstGeom prst="roundRect">
            <a:avLst>
              <a:gd name="adj" fmla="val 6971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E2EC432-F579-D80E-0F7F-7C87A104E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704" y="448889"/>
            <a:ext cx="8487696" cy="4073234"/>
          </a:xfrm>
          <a:prstGeom prst="roundRect">
            <a:avLst>
              <a:gd name="adj" fmla="val 12787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F65E84DC-F308-B932-CE40-406B2D1B0CF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704" y="5000107"/>
            <a:ext cx="8487696" cy="4073234"/>
          </a:xfrm>
          <a:prstGeom prst="roundRect">
            <a:avLst>
              <a:gd name="adj" fmla="val 12787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212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513FD88-88B6-1095-13B2-F85F0D05AD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5" y="651539"/>
            <a:ext cx="16829291" cy="2129070"/>
          </a:xfrm>
        </p:spPr>
        <p:txBody>
          <a:bodyPr anchor="b">
            <a:normAutofit/>
          </a:bodyPr>
          <a:lstStyle>
            <a:lvl1pPr algn="l">
              <a:defRPr sz="36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nb-NO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F3E4378-D805-D61D-2A5E-E644EAC1F8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3241964"/>
            <a:ext cx="8138336" cy="56660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GB" dirty="0"/>
              <a:t>Her </a:t>
            </a:r>
            <a:r>
              <a:rPr lang="en-GB" dirty="0" err="1"/>
              <a:t>kan</a:t>
            </a:r>
            <a:r>
              <a:rPr lang="en-GB" dirty="0"/>
              <a:t> man </a:t>
            </a:r>
            <a:r>
              <a:rPr lang="en-GB" dirty="0" err="1"/>
              <a:t>skrive</a:t>
            </a:r>
            <a:r>
              <a:rPr lang="en-GB" dirty="0"/>
              <a:t> </a:t>
            </a:r>
            <a:r>
              <a:rPr lang="en-GB" dirty="0" err="1"/>
              <a:t>akkurat</a:t>
            </a:r>
            <a:r>
              <a:rPr lang="en-GB" dirty="0"/>
              <a:t> det man </a:t>
            </a:r>
            <a:r>
              <a:rPr lang="en-GB" dirty="0" err="1"/>
              <a:t>ønsker</a:t>
            </a:r>
            <a:r>
              <a:rPr lang="en-GB" dirty="0"/>
              <a:t>. </a:t>
            </a:r>
          </a:p>
          <a:p>
            <a:pPr lvl="0"/>
            <a:r>
              <a:rPr lang="en-GB" dirty="0"/>
              <a:t>Om det er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eller</a:t>
            </a:r>
            <a:r>
              <a:rPr lang="en-GB" dirty="0"/>
              <a:t> </a:t>
            </a:r>
            <a:r>
              <a:rPr lang="en-GB" dirty="0" err="1"/>
              <a:t>flere</a:t>
            </a:r>
            <a:r>
              <a:rPr lang="en-GB" dirty="0"/>
              <a:t> </a:t>
            </a:r>
            <a:r>
              <a:rPr lang="en-GB" dirty="0" err="1"/>
              <a:t>linjer</a:t>
            </a:r>
            <a:r>
              <a:rPr lang="en-GB" dirty="0"/>
              <a:t>. 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B4051B-C530-74EE-D581-11A3A05AAA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20311" y="3241964"/>
            <a:ext cx="8138336" cy="56660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</p:spTree>
    <p:extLst>
      <p:ext uri="{BB962C8B-B14F-4D97-AF65-F5344CB8AC3E}">
        <p14:creationId xmlns:p14="http://schemas.microsoft.com/office/powerpoint/2010/main" val="767285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221A4A-F29E-F712-5A1A-80DD14D89F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104911" y="7463954"/>
            <a:ext cx="3640956" cy="248608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3969367-B656-38CD-9293-56312DCC07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5" y="651539"/>
            <a:ext cx="8138336" cy="2129070"/>
          </a:xfrm>
        </p:spPr>
        <p:txBody>
          <a:bodyPr anchor="b">
            <a:normAutofit/>
          </a:bodyPr>
          <a:lstStyle>
            <a:lvl1pPr algn="l">
              <a:defRPr sz="36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nb-NO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C5FFFF6-E4EB-63D2-EEEE-6F0D975B1A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3241964"/>
            <a:ext cx="8138336" cy="56660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GB" dirty="0"/>
              <a:t>Her </a:t>
            </a:r>
            <a:r>
              <a:rPr lang="en-GB" dirty="0" err="1"/>
              <a:t>kan</a:t>
            </a:r>
            <a:r>
              <a:rPr lang="en-GB" dirty="0"/>
              <a:t> man </a:t>
            </a:r>
            <a:r>
              <a:rPr lang="en-GB" dirty="0" err="1"/>
              <a:t>skrive</a:t>
            </a:r>
            <a:r>
              <a:rPr lang="en-GB" dirty="0"/>
              <a:t> </a:t>
            </a:r>
            <a:r>
              <a:rPr lang="en-GB" dirty="0" err="1"/>
              <a:t>akkurat</a:t>
            </a:r>
            <a:r>
              <a:rPr lang="en-GB" dirty="0"/>
              <a:t> det man </a:t>
            </a:r>
            <a:r>
              <a:rPr lang="en-GB" dirty="0" err="1"/>
              <a:t>ønsker</a:t>
            </a:r>
            <a:r>
              <a:rPr lang="en-GB" dirty="0"/>
              <a:t>. </a:t>
            </a:r>
          </a:p>
          <a:p>
            <a:pPr lvl="0"/>
            <a:r>
              <a:rPr lang="en-GB" dirty="0"/>
              <a:t>Om det er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eller</a:t>
            </a:r>
            <a:r>
              <a:rPr lang="en-GB" dirty="0"/>
              <a:t> </a:t>
            </a:r>
            <a:r>
              <a:rPr lang="en-GB" dirty="0" err="1"/>
              <a:t>flere</a:t>
            </a:r>
            <a:r>
              <a:rPr lang="en-GB" dirty="0"/>
              <a:t> </a:t>
            </a:r>
            <a:r>
              <a:rPr lang="en-GB" dirty="0" err="1"/>
              <a:t>linjer</a:t>
            </a:r>
            <a:r>
              <a:rPr lang="en-GB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982561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kmål Design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10B987-86F4-6B81-3DC9-5E7176EA57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140608" y="3335837"/>
            <a:ext cx="6006785" cy="36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18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ynorsk Design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and white rectangles with text&#10;&#10;AI-generated content may be incorrect.">
            <a:extLst>
              <a:ext uri="{FF2B5EF4-FFF2-40B4-BE49-F238E27FC236}">
                <a16:creationId xmlns:a16="http://schemas.microsoft.com/office/drawing/2014/main" id="{3E10B987-86F4-6B81-3DC9-5E7176EA57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0607" y="3335837"/>
            <a:ext cx="6006786" cy="36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7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88895" y="811736"/>
            <a:ext cx="10368116" cy="3581400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en-GB" dirty="0" err="1"/>
              <a:t>Hovedtittel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969EC-5C22-EF81-0FD4-1D011F1A43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88895" y="4524834"/>
            <a:ext cx="10368116" cy="96809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6B351-D59B-8B1A-A040-9C5FC77418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19925" y="6580435"/>
            <a:ext cx="4937933" cy="33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91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ed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6" y="1201953"/>
            <a:ext cx="7072542" cy="3581400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spc="0"/>
            </a:lvl1pPr>
          </a:lstStyle>
          <a:p>
            <a:r>
              <a:rPr lang="en-GB" dirty="0" err="1"/>
              <a:t>Hovedtittel</a:t>
            </a:r>
            <a:r>
              <a:rPr lang="en-GB" dirty="0"/>
              <a:t> </a:t>
            </a:r>
            <a:br>
              <a:rPr lang="en-GB" dirty="0"/>
            </a:br>
            <a:r>
              <a:rPr lang="en-GB" dirty="0"/>
              <a:t>med </a:t>
            </a:r>
            <a:r>
              <a:rPr lang="en-GB" dirty="0" err="1"/>
              <a:t>bilde</a:t>
            </a:r>
            <a:r>
              <a:rPr lang="en-GB" dirty="0"/>
              <a:t> </a:t>
            </a:r>
            <a:r>
              <a:rPr lang="en-GB" dirty="0" err="1"/>
              <a:t>til</a:t>
            </a:r>
            <a:endParaRPr lang="en-GB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BD1F859-19BD-F38C-95E5-46BC5505F3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5138739"/>
            <a:ext cx="7072541" cy="1482348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3907B3E6-0442-8EBC-3AAA-68EAFF3914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1"/>
            <a:ext cx="9144000" cy="9041606"/>
          </a:xfrm>
          <a:custGeom>
            <a:avLst/>
            <a:gdLst>
              <a:gd name="connsiteX0" fmla="*/ 0 w 6121400"/>
              <a:gd name="connsiteY0" fmla="*/ 0 h 6161087"/>
              <a:gd name="connsiteX1" fmla="*/ 390525 w 6121400"/>
              <a:gd name="connsiteY1" fmla="*/ 0 h 6161087"/>
              <a:gd name="connsiteX2" fmla="*/ 6096000 w 6121400"/>
              <a:gd name="connsiteY2" fmla="*/ 0 h 6161087"/>
              <a:gd name="connsiteX3" fmla="*/ 6121400 w 6121400"/>
              <a:gd name="connsiteY3" fmla="*/ 0 h 6161087"/>
              <a:gd name="connsiteX4" fmla="*/ 6121400 w 6121400"/>
              <a:gd name="connsiteY4" fmla="*/ 1092413 h 6161087"/>
              <a:gd name="connsiteX5" fmla="*/ 6121400 w 6121400"/>
              <a:gd name="connsiteY5" fmla="*/ 2838449 h 6161087"/>
              <a:gd name="connsiteX6" fmla="*/ 6121400 w 6121400"/>
              <a:gd name="connsiteY6" fmla="*/ 3176588 h 6161087"/>
              <a:gd name="connsiteX7" fmla="*/ 6121400 w 6121400"/>
              <a:gd name="connsiteY7" fmla="*/ 5109948 h 6161087"/>
              <a:gd name="connsiteX8" fmla="*/ 6121400 w 6121400"/>
              <a:gd name="connsiteY8" fmla="*/ 6161087 h 6161087"/>
              <a:gd name="connsiteX9" fmla="*/ 5070261 w 6121400"/>
              <a:gd name="connsiteY9" fmla="*/ 6161087 h 6161087"/>
              <a:gd name="connsiteX10" fmla="*/ 2917313 w 6121400"/>
              <a:gd name="connsiteY10" fmla="*/ 6161087 h 6161087"/>
              <a:gd name="connsiteX11" fmla="*/ 1051139 w 6121400"/>
              <a:gd name="connsiteY11" fmla="*/ 6161087 h 6161087"/>
              <a:gd name="connsiteX12" fmla="*/ 0 w 6121400"/>
              <a:gd name="connsiteY12" fmla="*/ 5109948 h 6161087"/>
              <a:gd name="connsiteX13" fmla="*/ 0 w 6121400"/>
              <a:gd name="connsiteY13" fmla="*/ 3322638 h 6161087"/>
              <a:gd name="connsiteX14" fmla="*/ 0 w 6121400"/>
              <a:gd name="connsiteY14" fmla="*/ 1092413 h 616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121400" h="6161087">
                <a:moveTo>
                  <a:pt x="0" y="0"/>
                </a:moveTo>
                <a:lnTo>
                  <a:pt x="390525" y="0"/>
                </a:lnTo>
                <a:lnTo>
                  <a:pt x="6096000" y="0"/>
                </a:lnTo>
                <a:lnTo>
                  <a:pt x="6121400" y="0"/>
                </a:lnTo>
                <a:lnTo>
                  <a:pt x="6121400" y="1092413"/>
                </a:lnTo>
                <a:lnTo>
                  <a:pt x="6121400" y="2838449"/>
                </a:lnTo>
                <a:lnTo>
                  <a:pt x="6121400" y="3176588"/>
                </a:lnTo>
                <a:lnTo>
                  <a:pt x="6121400" y="5109948"/>
                </a:lnTo>
                <a:lnTo>
                  <a:pt x="6121400" y="6161087"/>
                </a:lnTo>
                <a:lnTo>
                  <a:pt x="5070261" y="6161087"/>
                </a:lnTo>
                <a:lnTo>
                  <a:pt x="2917313" y="6161087"/>
                </a:lnTo>
                <a:lnTo>
                  <a:pt x="1051139" y="6161087"/>
                </a:lnTo>
                <a:cubicBezTo>
                  <a:pt x="470611" y="6161087"/>
                  <a:pt x="0" y="5690476"/>
                  <a:pt x="0" y="5109948"/>
                </a:cubicBezTo>
                <a:lnTo>
                  <a:pt x="0" y="3322638"/>
                </a:lnTo>
                <a:lnTo>
                  <a:pt x="0" y="1092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nb-NO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52501-0328-92B6-E8F3-AAE77E5AB9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4653" y="7463954"/>
            <a:ext cx="3640965" cy="24860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25EB1E-D14F-580A-D2BB-89E23A05BC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52088" y="7463954"/>
            <a:ext cx="3640955" cy="24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01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>
            <a:lvl1pPr marL="428625" indent="-428625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FB4496-68F4-FA0C-D2E6-8052642FDC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33731" y="2025290"/>
            <a:ext cx="4054731" cy="4054730"/>
          </a:xfrm>
          <a:prstGeom prst="round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3107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64818C-B4AF-33BB-51C8-782E66E29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02CD536-EE81-D49A-5EA7-0B1444265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1F4C98-5D92-C357-6F79-DCFFB67BA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EA3710-EDD1-FB4B-634E-15FE499F6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1CBE5B0-68EA-0A09-F0A8-55C58FF8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412532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FAE282-8031-D86D-1FE8-6D69B3D10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D8905B-D317-1053-EA32-E939B06F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C2DD7CA-70A8-F91B-12D1-FDE07DAC1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27A03EA-EF6C-8507-D089-AACCA40D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054CBB-A4FC-7446-14CC-B29E8814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76216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6A6812-27C7-533D-1713-5581CB933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3FBB8CE-B21E-DEE5-DD38-2F10BC60F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0BF389E-85C3-4C3E-CDF7-573855693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91C185C-B056-F72E-E9DA-86337E2D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E06A165-AA1E-73D7-5119-9935E57A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995187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1E34F8-A629-B38F-96FD-97365AED6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C45D40E-0BB6-21FC-B2E6-95AC676A2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9326F5-C254-496D-7ADC-19CCA8FCC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C5002CE-E2BD-21BE-5FA9-1EF156F6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F0AE3F6-8B40-712A-BC2D-8A090624C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1310E0F-664D-F7B5-B95C-AE577FE0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983578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4BD017-7D98-1B2A-8694-DDBD8F607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DE28A25-2B26-0AC5-531A-1E9D29DC4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737F580-6688-7B3E-18F6-5B8A95269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55710B8-CAF9-448B-09F5-5408038DD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B156DEA-F792-77F1-2B0C-07AEC80AE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1C7D3DA-5BE5-2D69-0336-A02884106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9C1C940-9D65-9E99-83FA-AD8504010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7ADEAF0-569B-8ED1-0282-BBC4EE429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19240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3B2B87-B8F5-5F45-FF2E-EEF06AEA0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A8E2511-5D09-A9CE-1D9A-FFFC0168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05AC1CA-D9FE-59D8-7D68-C8E2394F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A1821EF-9966-B85A-295E-3D94FFD16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687351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D7830E8-6115-68B2-3826-1D002C43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9F010A6-A96D-FEB1-560B-51716DE2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9AC812B-5D2C-3DBF-0985-E7466BE39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84287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01F365-6460-0605-3350-41D7AC23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FB2213-8BCA-3E35-7E9C-9BEC054D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1CECBDF-BB27-0778-7AF4-050D2A080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0E3E966-9587-CC86-4C02-B9BF6B31C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7DF8D7C-F696-C134-64E3-08EB9811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CE9FBED-49BA-538A-8D72-59A199FD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508484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0BEEC7-9133-4160-EC3E-3656C03C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A6C62C3-AD36-B010-9753-441AA05A3F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nn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CD3D152-9A7F-A907-0F54-8154D9DAD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40D2458-D6C6-6B87-55BE-CE64F445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A431713-1460-BB6E-080E-D7D85A884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330C087-AC8C-3A6A-C2FB-793C972B1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42300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E9FDFB-4BB4-7725-14C2-8E4F193BA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B13E3B3-F8D4-F69C-DCE1-4FDEED9E4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94F3D6-A844-5579-FB85-6128B2C4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2C85EC0-3EC1-2C0D-922C-6FFD39F4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DC399AB-BB06-3C4A-893C-8524D323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290826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514ED92-0164-70F3-5B2B-2C51F0D43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241DCA2-4BE9-EBA8-1B9E-72E54520D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0BFC1F3-986A-2AD4-5629-A3C29EA3C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29E8439-9EAB-6858-5124-A49861261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F85C2F3-34B1-90CF-2AF9-B7286451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92014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side med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6" y="1201953"/>
            <a:ext cx="7072542" cy="3581400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spc="0"/>
            </a:lvl1pPr>
          </a:lstStyle>
          <a:p>
            <a:r>
              <a:rPr lang="en-GB" dirty="0" err="1"/>
              <a:t>Hovedtittel</a:t>
            </a:r>
            <a:r>
              <a:rPr lang="en-GB" dirty="0"/>
              <a:t> </a:t>
            </a:r>
            <a:br>
              <a:rPr lang="en-GB" dirty="0"/>
            </a:br>
            <a:r>
              <a:rPr lang="en-GB" dirty="0"/>
              <a:t>med </a:t>
            </a:r>
            <a:r>
              <a:rPr lang="en-GB" dirty="0" err="1"/>
              <a:t>bilde</a:t>
            </a:r>
            <a:r>
              <a:rPr lang="en-GB" dirty="0"/>
              <a:t> </a:t>
            </a:r>
            <a:r>
              <a:rPr lang="en-GB" dirty="0" err="1"/>
              <a:t>til</a:t>
            </a:r>
            <a:endParaRPr lang="en-GB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505E12A-0072-F7BA-A1BD-54B5658EB2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5138739"/>
            <a:ext cx="7072541" cy="1482348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D1FDBB01-31E1-8731-F0D6-90231A4363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1"/>
            <a:ext cx="9144000" cy="9041606"/>
          </a:xfrm>
          <a:custGeom>
            <a:avLst/>
            <a:gdLst>
              <a:gd name="connsiteX0" fmla="*/ 0 w 6121400"/>
              <a:gd name="connsiteY0" fmla="*/ 0 h 6161087"/>
              <a:gd name="connsiteX1" fmla="*/ 390525 w 6121400"/>
              <a:gd name="connsiteY1" fmla="*/ 0 h 6161087"/>
              <a:gd name="connsiteX2" fmla="*/ 6096000 w 6121400"/>
              <a:gd name="connsiteY2" fmla="*/ 0 h 6161087"/>
              <a:gd name="connsiteX3" fmla="*/ 6121400 w 6121400"/>
              <a:gd name="connsiteY3" fmla="*/ 0 h 6161087"/>
              <a:gd name="connsiteX4" fmla="*/ 6121400 w 6121400"/>
              <a:gd name="connsiteY4" fmla="*/ 1092413 h 6161087"/>
              <a:gd name="connsiteX5" fmla="*/ 6121400 w 6121400"/>
              <a:gd name="connsiteY5" fmla="*/ 2838449 h 6161087"/>
              <a:gd name="connsiteX6" fmla="*/ 6121400 w 6121400"/>
              <a:gd name="connsiteY6" fmla="*/ 3176588 h 6161087"/>
              <a:gd name="connsiteX7" fmla="*/ 6121400 w 6121400"/>
              <a:gd name="connsiteY7" fmla="*/ 5109948 h 6161087"/>
              <a:gd name="connsiteX8" fmla="*/ 6121400 w 6121400"/>
              <a:gd name="connsiteY8" fmla="*/ 6161087 h 6161087"/>
              <a:gd name="connsiteX9" fmla="*/ 5070261 w 6121400"/>
              <a:gd name="connsiteY9" fmla="*/ 6161087 h 6161087"/>
              <a:gd name="connsiteX10" fmla="*/ 2917313 w 6121400"/>
              <a:gd name="connsiteY10" fmla="*/ 6161087 h 6161087"/>
              <a:gd name="connsiteX11" fmla="*/ 1051139 w 6121400"/>
              <a:gd name="connsiteY11" fmla="*/ 6161087 h 6161087"/>
              <a:gd name="connsiteX12" fmla="*/ 0 w 6121400"/>
              <a:gd name="connsiteY12" fmla="*/ 5109948 h 6161087"/>
              <a:gd name="connsiteX13" fmla="*/ 0 w 6121400"/>
              <a:gd name="connsiteY13" fmla="*/ 3322638 h 6161087"/>
              <a:gd name="connsiteX14" fmla="*/ 0 w 6121400"/>
              <a:gd name="connsiteY14" fmla="*/ 1092413 h 616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121400" h="6161087">
                <a:moveTo>
                  <a:pt x="0" y="0"/>
                </a:moveTo>
                <a:lnTo>
                  <a:pt x="390525" y="0"/>
                </a:lnTo>
                <a:lnTo>
                  <a:pt x="6096000" y="0"/>
                </a:lnTo>
                <a:lnTo>
                  <a:pt x="6121400" y="0"/>
                </a:lnTo>
                <a:lnTo>
                  <a:pt x="6121400" y="1092413"/>
                </a:lnTo>
                <a:lnTo>
                  <a:pt x="6121400" y="2838449"/>
                </a:lnTo>
                <a:lnTo>
                  <a:pt x="6121400" y="3176588"/>
                </a:lnTo>
                <a:lnTo>
                  <a:pt x="6121400" y="5109948"/>
                </a:lnTo>
                <a:lnTo>
                  <a:pt x="6121400" y="6161087"/>
                </a:lnTo>
                <a:lnTo>
                  <a:pt x="5070261" y="6161087"/>
                </a:lnTo>
                <a:lnTo>
                  <a:pt x="2917313" y="6161087"/>
                </a:lnTo>
                <a:lnTo>
                  <a:pt x="1051139" y="6161087"/>
                </a:lnTo>
                <a:cubicBezTo>
                  <a:pt x="470611" y="6161087"/>
                  <a:pt x="0" y="5690476"/>
                  <a:pt x="0" y="5109948"/>
                </a:cubicBezTo>
                <a:lnTo>
                  <a:pt x="0" y="3322638"/>
                </a:lnTo>
                <a:lnTo>
                  <a:pt x="0" y="1092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nb-N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BCD9A7-06E8-822A-3FC3-317AC3AC18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4656" y="7454749"/>
            <a:ext cx="3640956" cy="24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12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>
            <a:lvl1pPr marL="428625" indent="-428625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FB4496-68F4-FA0C-D2E6-8052642FDC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33731" y="2025290"/>
            <a:ext cx="4054731" cy="4054730"/>
          </a:xfrm>
          <a:prstGeom prst="round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55214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88895" y="811736"/>
            <a:ext cx="10368116" cy="3581400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en-GB" dirty="0" err="1"/>
              <a:t>Hovedtittel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969EC-5C22-EF81-0FD4-1D011F1A43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88895" y="4524834"/>
            <a:ext cx="10368116" cy="96809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6B351-D59B-8B1A-A040-9C5FC77418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19925" y="6580435"/>
            <a:ext cx="4937933" cy="33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04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ed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356" y="1201953"/>
            <a:ext cx="7072542" cy="3581400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spc="0"/>
            </a:lvl1pPr>
          </a:lstStyle>
          <a:p>
            <a:r>
              <a:rPr lang="en-GB" dirty="0" err="1"/>
              <a:t>Hovedtittel</a:t>
            </a:r>
            <a:r>
              <a:rPr lang="en-GB" dirty="0"/>
              <a:t> </a:t>
            </a:r>
            <a:br>
              <a:rPr lang="en-GB" dirty="0"/>
            </a:br>
            <a:r>
              <a:rPr lang="en-GB" dirty="0"/>
              <a:t>med </a:t>
            </a:r>
            <a:r>
              <a:rPr lang="en-GB" dirty="0" err="1"/>
              <a:t>bilde</a:t>
            </a:r>
            <a:r>
              <a:rPr lang="en-GB" dirty="0"/>
              <a:t> </a:t>
            </a:r>
            <a:r>
              <a:rPr lang="en-GB" dirty="0" err="1"/>
              <a:t>til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9355" y="5138739"/>
            <a:ext cx="7072541" cy="1482348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r>
              <a:rPr lang="en-GB" dirty="0" err="1">
                <a:effectLst/>
                <a:latin typeface="Roboto" panose="02000000000000000000" pitchFamily="2" charset="0"/>
              </a:rPr>
              <a:t>Undertittel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og</a:t>
            </a:r>
            <a:r>
              <a:rPr lang="en-GB" dirty="0">
                <a:effectLst/>
                <a:latin typeface="Roboto" panose="02000000000000000000" pitchFamily="2" charset="0"/>
              </a:rPr>
              <a:t> </a:t>
            </a:r>
            <a:r>
              <a:rPr lang="en-GB" dirty="0" err="1">
                <a:effectLst/>
                <a:latin typeface="Roboto" panose="02000000000000000000" pitchFamily="2" charset="0"/>
              </a:rPr>
              <a:t>tema</a:t>
            </a:r>
            <a:r>
              <a:rPr lang="en-GB" dirty="0">
                <a:effectLst/>
                <a:latin typeface="Roboto" panose="02000000000000000000" pitchFamily="2" charset="0"/>
              </a:rPr>
              <a:t> for </a:t>
            </a:r>
            <a:r>
              <a:rPr lang="en-GB" dirty="0" err="1">
                <a:effectLst/>
                <a:latin typeface="Roboto" panose="02000000000000000000" pitchFamily="2" charset="0"/>
              </a:rPr>
              <a:t>presentasjonen</a:t>
            </a:r>
            <a:endParaRPr lang="en-GB" dirty="0">
              <a:effectLst/>
              <a:latin typeface="Roboto" panose="02000000000000000000" pitchFamily="2" charset="0"/>
            </a:endParaRP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C1032AC3-267C-4373-BC37-B7761C0AE4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1"/>
            <a:ext cx="9144000" cy="9041606"/>
          </a:xfrm>
          <a:custGeom>
            <a:avLst/>
            <a:gdLst>
              <a:gd name="connsiteX0" fmla="*/ 0 w 6121400"/>
              <a:gd name="connsiteY0" fmla="*/ 0 h 6161087"/>
              <a:gd name="connsiteX1" fmla="*/ 390525 w 6121400"/>
              <a:gd name="connsiteY1" fmla="*/ 0 h 6161087"/>
              <a:gd name="connsiteX2" fmla="*/ 6096000 w 6121400"/>
              <a:gd name="connsiteY2" fmla="*/ 0 h 6161087"/>
              <a:gd name="connsiteX3" fmla="*/ 6121400 w 6121400"/>
              <a:gd name="connsiteY3" fmla="*/ 0 h 6161087"/>
              <a:gd name="connsiteX4" fmla="*/ 6121400 w 6121400"/>
              <a:gd name="connsiteY4" fmla="*/ 1092413 h 6161087"/>
              <a:gd name="connsiteX5" fmla="*/ 6121400 w 6121400"/>
              <a:gd name="connsiteY5" fmla="*/ 2838449 h 6161087"/>
              <a:gd name="connsiteX6" fmla="*/ 6121400 w 6121400"/>
              <a:gd name="connsiteY6" fmla="*/ 3176588 h 6161087"/>
              <a:gd name="connsiteX7" fmla="*/ 6121400 w 6121400"/>
              <a:gd name="connsiteY7" fmla="*/ 5109948 h 6161087"/>
              <a:gd name="connsiteX8" fmla="*/ 6121400 w 6121400"/>
              <a:gd name="connsiteY8" fmla="*/ 6161087 h 6161087"/>
              <a:gd name="connsiteX9" fmla="*/ 5070261 w 6121400"/>
              <a:gd name="connsiteY9" fmla="*/ 6161087 h 6161087"/>
              <a:gd name="connsiteX10" fmla="*/ 2917313 w 6121400"/>
              <a:gd name="connsiteY10" fmla="*/ 6161087 h 6161087"/>
              <a:gd name="connsiteX11" fmla="*/ 1051139 w 6121400"/>
              <a:gd name="connsiteY11" fmla="*/ 6161087 h 6161087"/>
              <a:gd name="connsiteX12" fmla="*/ 0 w 6121400"/>
              <a:gd name="connsiteY12" fmla="*/ 5109948 h 6161087"/>
              <a:gd name="connsiteX13" fmla="*/ 0 w 6121400"/>
              <a:gd name="connsiteY13" fmla="*/ 3322638 h 6161087"/>
              <a:gd name="connsiteX14" fmla="*/ 0 w 6121400"/>
              <a:gd name="connsiteY14" fmla="*/ 1092413 h 616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121400" h="6161087">
                <a:moveTo>
                  <a:pt x="0" y="0"/>
                </a:moveTo>
                <a:lnTo>
                  <a:pt x="390525" y="0"/>
                </a:lnTo>
                <a:lnTo>
                  <a:pt x="6096000" y="0"/>
                </a:lnTo>
                <a:lnTo>
                  <a:pt x="6121400" y="0"/>
                </a:lnTo>
                <a:lnTo>
                  <a:pt x="6121400" y="1092413"/>
                </a:lnTo>
                <a:lnTo>
                  <a:pt x="6121400" y="2838449"/>
                </a:lnTo>
                <a:lnTo>
                  <a:pt x="6121400" y="3176588"/>
                </a:lnTo>
                <a:lnTo>
                  <a:pt x="6121400" y="5109948"/>
                </a:lnTo>
                <a:lnTo>
                  <a:pt x="6121400" y="6161087"/>
                </a:lnTo>
                <a:lnTo>
                  <a:pt x="5070261" y="6161087"/>
                </a:lnTo>
                <a:lnTo>
                  <a:pt x="2917313" y="6161087"/>
                </a:lnTo>
                <a:lnTo>
                  <a:pt x="1051139" y="6161087"/>
                </a:lnTo>
                <a:cubicBezTo>
                  <a:pt x="470611" y="6161087"/>
                  <a:pt x="0" y="5690476"/>
                  <a:pt x="0" y="5109948"/>
                </a:cubicBezTo>
                <a:lnTo>
                  <a:pt x="0" y="3322638"/>
                </a:lnTo>
                <a:lnTo>
                  <a:pt x="0" y="1092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BAF34-175C-699F-F8D2-59D162C16F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4656" y="7463954"/>
            <a:ext cx="3640956" cy="24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36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6C63-5CF0-0E76-4BAF-A3EC915E49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spc="0"/>
            </a:lvl1pPr>
          </a:lstStyle>
          <a:p>
            <a:r>
              <a:rPr lang="en-GB" dirty="0" err="1"/>
              <a:t>Overskrift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sliden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2263BE-2C81-21E0-9225-672AB590B9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>
            <a:lvl1pPr marL="428625" indent="-428625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en-GB" dirty="0" err="1"/>
              <a:t>Hva</a:t>
            </a:r>
            <a:r>
              <a:rPr lang="en-GB" dirty="0"/>
              <a:t> med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punktliste</a:t>
            </a:r>
            <a:r>
              <a:rPr lang="en-GB" dirty="0"/>
              <a:t> her?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FB4496-68F4-FA0C-D2E6-8052642FDC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33731" y="2025290"/>
            <a:ext cx="4054731" cy="4054730"/>
          </a:xfrm>
          <a:prstGeom prst="round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4972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85B792-C483-0DA6-C93E-68108ED0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2DC0B-D560-DDB0-4DF1-71E4F3A02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F4D3C90D-F2E3-75C1-4BE8-BA86DC4B74BE}"/>
              </a:ext>
            </a:extLst>
          </p:cNvPr>
          <p:cNvSpPr txBox="1">
            <a:spLocks/>
          </p:cNvSpPr>
          <p:nvPr userDrawn="1"/>
        </p:nvSpPr>
        <p:spPr>
          <a:xfrm>
            <a:off x="12641344" y="9534526"/>
            <a:ext cx="5424291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NO"/>
            </a:defPPr>
            <a:lvl1pPr marL="0" algn="r" defTabSz="914400" rtl="0" eaLnBrk="1" latinLnBrk="0" hangingPunct="1">
              <a:defRPr sz="1000" b="1" i="0" kern="120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chemeClr val="tx1"/>
                </a:solidFill>
              </a:rPr>
              <a:t>Fjaler Frivilligsentral</a:t>
            </a:r>
          </a:p>
        </p:txBody>
      </p:sp>
    </p:spTree>
    <p:extLst>
      <p:ext uri="{BB962C8B-B14F-4D97-AF65-F5344CB8AC3E}">
        <p14:creationId xmlns:p14="http://schemas.microsoft.com/office/powerpoint/2010/main" val="326047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2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85B792-C483-0DA6-C93E-68108ED0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2DC0B-D560-DDB0-4DF1-71E4F3A02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F4D3C90D-F2E3-75C1-4BE8-BA86DC4B74BE}"/>
              </a:ext>
            </a:extLst>
          </p:cNvPr>
          <p:cNvSpPr txBox="1">
            <a:spLocks/>
          </p:cNvSpPr>
          <p:nvPr userDrawn="1"/>
        </p:nvSpPr>
        <p:spPr>
          <a:xfrm>
            <a:off x="12641344" y="9534526"/>
            <a:ext cx="5424291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NO"/>
            </a:defPPr>
            <a:lvl1pPr marL="0" algn="r" defTabSz="914400" rtl="0" eaLnBrk="1" latinLnBrk="0" hangingPunct="1">
              <a:defRPr sz="1000" b="1" i="0" kern="120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chemeClr val="tx1"/>
                </a:solidFill>
              </a:rPr>
              <a:t>Fjaler Frivilligsentral</a:t>
            </a:r>
          </a:p>
        </p:txBody>
      </p:sp>
    </p:spTree>
    <p:extLst>
      <p:ext uri="{BB962C8B-B14F-4D97-AF65-F5344CB8AC3E}">
        <p14:creationId xmlns:p14="http://schemas.microsoft.com/office/powerpoint/2010/main" val="703220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CC27126-DD10-BC8C-1BC5-73518EADB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B3F573C-208B-D880-64C5-423EE1A39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8E2595-2EC1-AF91-29F4-20834B617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F7DBC8-E8B1-47A9-8AA8-EA512FCC550F}" type="datetimeFigureOut">
              <a:rPr lang="nn-NO" smtClean="0"/>
              <a:t>05.02.2026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E09B141-B330-5764-919D-AA3E1C0E3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188FFB5-D65E-1546-3C2A-CA3453F76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C8A828-2949-42B0-BAE7-69B67828C0B2}" type="slidenum">
              <a:rPr lang="nn-NO" smtClean="0"/>
              <a:t>‹#›</a:t>
            </a:fld>
            <a:endParaRPr lang="nn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961872-C036-0614-8ED4-419A85F47138}"/>
              </a:ext>
            </a:extLst>
          </p:cNvPr>
          <p:cNvSpPr txBox="1">
            <a:spLocks/>
          </p:cNvSpPr>
          <p:nvPr userDrawn="1"/>
        </p:nvSpPr>
        <p:spPr>
          <a:xfrm>
            <a:off x="12641344" y="9534526"/>
            <a:ext cx="5424291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NO"/>
            </a:defPPr>
            <a:lvl1pPr marL="0" algn="r" defTabSz="914400" rtl="0" eaLnBrk="1" latinLnBrk="0" hangingPunct="1">
              <a:defRPr sz="1000" b="1" i="0" kern="120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chemeClr val="tx1"/>
                </a:solidFill>
              </a:rPr>
              <a:t>Fjaler Frivilligsentral</a:t>
            </a:r>
          </a:p>
        </p:txBody>
      </p:sp>
    </p:spTree>
    <p:extLst>
      <p:ext uri="{BB962C8B-B14F-4D97-AF65-F5344CB8AC3E}">
        <p14:creationId xmlns:p14="http://schemas.microsoft.com/office/powerpoint/2010/main" val="276605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85B792-C483-0DA6-C93E-68108ED0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2DC0B-D560-DDB0-4DF1-71E4F3A02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F4D3C90D-F2E3-75C1-4BE8-BA86DC4B74BE}"/>
              </a:ext>
            </a:extLst>
          </p:cNvPr>
          <p:cNvSpPr txBox="1">
            <a:spLocks/>
          </p:cNvSpPr>
          <p:nvPr userDrawn="1"/>
        </p:nvSpPr>
        <p:spPr>
          <a:xfrm>
            <a:off x="12641344" y="9534526"/>
            <a:ext cx="5424291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NO"/>
            </a:defPPr>
            <a:lvl1pPr marL="0" algn="r" defTabSz="914400" rtl="0" eaLnBrk="1" latinLnBrk="0" hangingPunct="1">
              <a:defRPr sz="1000" b="1" i="0" kern="120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chemeClr val="tx1"/>
                </a:solidFill>
              </a:rPr>
              <a:t>Fjaler Frivilligsentral</a:t>
            </a:r>
          </a:p>
        </p:txBody>
      </p:sp>
    </p:spTree>
    <p:extLst>
      <p:ext uri="{BB962C8B-B14F-4D97-AF65-F5344CB8AC3E}">
        <p14:creationId xmlns:p14="http://schemas.microsoft.com/office/powerpoint/2010/main" val="13412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Nytta%20om%20synligheit.pptx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jaler.kommune.no/" TargetMode="External"/><Relationship Id="rId2" Type="http://schemas.openxmlformats.org/officeDocument/2006/relationships/hyperlink" Target="https://fjaler.foreningsportal.no/" TargetMode="Externa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fjaler.foreningsportal.no/kalender" TargetMode="Externa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fjaler.foreningsportal.no/dokument?veiledning-for-organisasjoner&amp;Id=82621" TargetMode="Externa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218DA-A2BE-0D53-2A2B-02A342BA5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9542" y="2025290"/>
            <a:ext cx="7462548" cy="2308583"/>
          </a:xfrm>
        </p:spPr>
        <p:txBody>
          <a:bodyPr anchor="b">
            <a:normAutofit/>
          </a:bodyPr>
          <a:lstStyle/>
          <a:p>
            <a:r>
              <a:rPr lang="nb-NO" dirty="0"/>
              <a:t>Velkomne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7464B-F2AB-21E9-6AFF-878F5EF1B4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99541" y="4680311"/>
            <a:ext cx="746255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000" dirty="0"/>
              <a:t>Møte for frivillige lag og organisasjoner 2026</a:t>
            </a:r>
          </a:p>
          <a:p>
            <a:pPr marL="0" indent="0">
              <a:buNone/>
            </a:pPr>
            <a:r>
              <a:rPr lang="nb-NO" sz="3000" dirty="0"/>
              <a:t>Samvirket møteplass </a:t>
            </a:r>
          </a:p>
          <a:p>
            <a:pPr marL="0" indent="0">
              <a:buNone/>
            </a:pPr>
            <a:r>
              <a:rPr lang="nb-NO" sz="3000" dirty="0"/>
              <a:t>mandag 9.februar 19.00 – 20.30</a:t>
            </a:r>
          </a:p>
        </p:txBody>
      </p:sp>
      <p:pic>
        <p:nvPicPr>
          <p:cNvPr id="9" name="Plassholder for bilde 8" descr="Et bilde som inneholder tekst, Font, Grafikk, skjermbilde&#10;&#10;KI-generert innhold kan være feil.">
            <a:extLst>
              <a:ext uri="{FF2B5EF4-FFF2-40B4-BE49-F238E27FC236}">
                <a16:creationId xmlns:a16="http://schemas.microsoft.com/office/drawing/2014/main" id="{A2C3F12F-757F-42C4-84C6-E455BF0120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6496" b="6496"/>
          <a:stretch>
            <a:fillRect/>
          </a:stretch>
        </p:blipFill>
        <p:spPr>
          <a:xfrm>
            <a:off x="1681163" y="2026445"/>
            <a:ext cx="7724775" cy="4052888"/>
          </a:xfrm>
        </p:spPr>
      </p:pic>
    </p:spTree>
    <p:extLst>
      <p:ext uri="{BB962C8B-B14F-4D97-AF65-F5344CB8AC3E}">
        <p14:creationId xmlns:p14="http://schemas.microsoft.com/office/powerpoint/2010/main" val="3287439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8BA3C-4FB5-9401-DCF7-6BB2F8808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0F03589-4C55-6ACF-3C2B-0ECDB31B0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62110" y="2025290"/>
            <a:ext cx="8841120" cy="3267147"/>
          </a:xfrm>
        </p:spPr>
        <p:txBody>
          <a:bodyPr>
            <a:normAutofit/>
          </a:bodyPr>
          <a:lstStyle/>
          <a:p>
            <a:r>
              <a:rPr lang="nn-NO" dirty="0"/>
              <a:t>Christel Øen, Leiar for kommunikasjon i Nytta AS </a:t>
            </a:r>
            <a:br>
              <a:rPr lang="nn-NO" dirty="0"/>
            </a:br>
            <a:br>
              <a:rPr lang="nn-NO" dirty="0"/>
            </a:br>
            <a:r>
              <a:rPr lang="nn-NO" dirty="0"/>
              <a:t>profilering - korleis eitt lag kan gjer seg synleg</a:t>
            </a:r>
            <a:endParaRPr lang="en-US" dirty="0"/>
          </a:p>
        </p:txBody>
      </p:sp>
      <p:sp>
        <p:nvSpPr>
          <p:cNvPr id="5" name="TekstSylinder 4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1B35055A-D2C2-E05B-74FA-6A25F9D2E342}"/>
              </a:ext>
            </a:extLst>
          </p:cNvPr>
          <p:cNvSpPr txBox="1"/>
          <p:nvPr/>
        </p:nvSpPr>
        <p:spPr>
          <a:xfrm>
            <a:off x="9144000" y="6096001"/>
            <a:ext cx="60128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sz="2700" dirty="0"/>
          </a:p>
        </p:txBody>
      </p:sp>
    </p:spTree>
    <p:extLst>
      <p:ext uri="{BB962C8B-B14F-4D97-AF65-F5344CB8AC3E}">
        <p14:creationId xmlns:p14="http://schemas.microsoft.com/office/powerpoint/2010/main" val="3049134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BC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40" y="0"/>
            <a:ext cx="18288000" cy="8326605"/>
          </a:xfrm>
          <a:custGeom>
            <a:avLst/>
            <a:gdLst/>
            <a:ahLst/>
            <a:cxnLst/>
            <a:rect l="l" t="t" r="r" b="b"/>
            <a:pathLst>
              <a:path w="18288000" h="8326605">
                <a:moveTo>
                  <a:pt x="0" y="0"/>
                </a:moveTo>
                <a:lnTo>
                  <a:pt x="18288000" y="0"/>
                </a:lnTo>
                <a:lnTo>
                  <a:pt x="18288000" y="8326605"/>
                </a:lnTo>
                <a:lnTo>
                  <a:pt x="0" y="83266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extBox 3"/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  <p:sp>
        <p:nvSpPr>
          <p:cNvPr id="4" name="Freeform 4"/>
          <p:cNvSpPr/>
          <p:nvPr/>
        </p:nvSpPr>
        <p:spPr>
          <a:xfrm>
            <a:off x="533400" y="8827490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0645BA1-59DE-D082-3613-86232A54D6C5}"/>
              </a:ext>
            </a:extLst>
          </p:cNvPr>
          <p:cNvSpPr txBox="1"/>
          <p:nvPr/>
        </p:nvSpPr>
        <p:spPr>
          <a:xfrm>
            <a:off x="1828800" y="2247900"/>
            <a:ext cx="9067800" cy="1446550"/>
          </a:xfrm>
          <a:prstGeom prst="rect">
            <a:avLst/>
          </a:prstGeom>
          <a:noFill/>
          <a:effectLst>
            <a:glow rad="466834">
              <a:schemeClr val="accent1">
                <a:alpha val="40000"/>
              </a:schemeClr>
            </a:glow>
            <a:outerShdw blurRad="50800" dist="50800" dir="5400000" sx="71000" sy="71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nb-NO" sz="88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 å bli sett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BC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81703" y="-21624"/>
            <a:ext cx="5592905" cy="8270007"/>
          </a:xfrm>
          <a:custGeom>
            <a:avLst/>
            <a:gdLst/>
            <a:ahLst/>
            <a:cxnLst/>
            <a:rect l="l" t="t" r="r" b="b"/>
            <a:pathLst>
              <a:path w="5592905" h="8270007">
                <a:moveTo>
                  <a:pt x="0" y="0"/>
                </a:moveTo>
                <a:lnTo>
                  <a:pt x="5592905" y="0"/>
                </a:lnTo>
                <a:lnTo>
                  <a:pt x="5592905" y="8270007"/>
                </a:lnTo>
                <a:lnTo>
                  <a:pt x="0" y="8270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13106400" y="8827490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4"/>
          <p:cNvSpPr txBox="1"/>
          <p:nvPr/>
        </p:nvSpPr>
        <p:spPr>
          <a:xfrm>
            <a:off x="2234728" y="2383839"/>
            <a:ext cx="8009697" cy="3657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7887" y="553669"/>
            <a:ext cx="7330118" cy="142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  <a:r>
              <a:rPr lang="en-US" sz="80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Aldri</a:t>
            </a: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anta”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2173BEE-4257-9C2E-89A9-F0DF8C17245C}"/>
              </a:ext>
            </a:extLst>
          </p:cNvPr>
          <p:cNvSpPr txBox="1"/>
          <p:nvPr/>
        </p:nvSpPr>
        <p:spPr>
          <a:xfrm>
            <a:off x="1020036" y="2307884"/>
            <a:ext cx="111719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nb-NO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 vil vi oppnå?</a:t>
            </a:r>
          </a:p>
          <a:p>
            <a:r>
              <a:rPr lang="nb-NO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Fleire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frivillige? </a:t>
            </a:r>
            <a:b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Fleire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medlemma?</a:t>
            </a:r>
            <a:b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Fleire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på arrangement?</a:t>
            </a:r>
          </a:p>
          <a:p>
            <a:endParaRPr lang="nb-NO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nb-NO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kven? </a:t>
            </a:r>
            <a:br>
              <a:rPr lang="nb-NO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treffe blink om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ikkje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veit kor den er? </a:t>
            </a:r>
            <a:b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 veit vi om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vil vil skal sjå oss?</a:t>
            </a:r>
            <a:b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 får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til å stoppe opp og lese</a:t>
            </a:r>
            <a:b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 plattformer er </a:t>
            </a:r>
            <a:r>
              <a:rPr lang="nb-NO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</a:t>
            </a:r>
            <a:r>
              <a:rPr lang="nb-NO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på?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C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54000" y="8642980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4"/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6800" y="946127"/>
            <a:ext cx="7330118" cy="1400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Kvifor</a:t>
            </a: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frivillig</a:t>
            </a: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17589" y="2806712"/>
            <a:ext cx="9238029" cy="5133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Meiningsfullt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Nokon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treng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ein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Givande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Ein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får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noko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tilbake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Bli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ein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del av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eit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fellesskapet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Bli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kjent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med folk. </a:t>
            </a:r>
            <a:b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</a:b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Effektivt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som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innflyttar</a:t>
            </a:r>
            <a:endParaRPr lang="en-US" sz="36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 det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kjekt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saman med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andre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frivillige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7036D47-F24A-F50C-8D14-888AAE2220DB}"/>
              </a:ext>
            </a:extLst>
          </p:cNvPr>
          <p:cNvSpPr/>
          <p:nvPr/>
        </p:nvSpPr>
        <p:spPr>
          <a:xfrm>
            <a:off x="12573000" y="0"/>
            <a:ext cx="5121092" cy="7962900"/>
          </a:xfrm>
          <a:custGeom>
            <a:avLst/>
            <a:gdLst/>
            <a:ahLst/>
            <a:cxnLst/>
            <a:rect l="l" t="t" r="r" b="b"/>
            <a:pathLst>
              <a:path w="5806892" h="8453830">
                <a:moveTo>
                  <a:pt x="0" y="0"/>
                </a:moveTo>
                <a:lnTo>
                  <a:pt x="5806892" y="0"/>
                </a:lnTo>
                <a:lnTo>
                  <a:pt x="5806892" y="8453830"/>
                </a:lnTo>
                <a:lnTo>
                  <a:pt x="0" y="8453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  <p:sp>
        <p:nvSpPr>
          <p:cNvPr id="7" name="Freeform 7"/>
          <p:cNvSpPr/>
          <p:nvPr/>
        </p:nvSpPr>
        <p:spPr>
          <a:xfrm>
            <a:off x="13770221" y="4797440"/>
            <a:ext cx="5452879" cy="5452879"/>
          </a:xfrm>
          <a:custGeom>
            <a:avLst/>
            <a:gdLst/>
            <a:ahLst/>
            <a:cxnLst/>
            <a:rect l="l" t="t" r="r" b="b"/>
            <a:pathLst>
              <a:path w="5452879" h="5452879">
                <a:moveTo>
                  <a:pt x="0" y="0"/>
                </a:moveTo>
                <a:lnTo>
                  <a:pt x="5452879" y="0"/>
                </a:lnTo>
                <a:lnTo>
                  <a:pt x="5452879" y="5452879"/>
                </a:lnTo>
                <a:lnTo>
                  <a:pt x="0" y="545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6000"/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CBB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BF4EFA-30AD-1571-FA0E-EDB3661C2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1EE1C3B-503F-8300-DFEA-8F56802D85E0}"/>
              </a:ext>
            </a:extLst>
          </p:cNvPr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6653DE5-8CCD-8061-BF36-CA99F860E04E}"/>
              </a:ext>
            </a:extLst>
          </p:cNvPr>
          <p:cNvSpPr txBox="1"/>
          <p:nvPr/>
        </p:nvSpPr>
        <p:spPr>
          <a:xfrm>
            <a:off x="990600" y="537487"/>
            <a:ext cx="9753600" cy="1390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Begrepsforvirring</a:t>
            </a: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?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343DBC7-50A2-2CDB-F466-1F15CF83B8F7}"/>
              </a:ext>
            </a:extLst>
          </p:cNvPr>
          <p:cNvSpPr txBox="1"/>
          <p:nvPr/>
        </p:nvSpPr>
        <p:spPr>
          <a:xfrm>
            <a:off x="1409700" y="2347487"/>
            <a:ext cx="15468600" cy="712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025"/>
              </a:lnSpc>
              <a:buNone/>
            </a:pPr>
            <a:endParaRPr lang="nb-NO" b="1" i="0" dirty="0">
              <a:solidFill>
                <a:srgbClr val="0A191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2025"/>
              </a:lnSpc>
              <a:buNone/>
            </a:pPr>
            <a: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Visjon </a:t>
            </a:r>
            <a:r>
              <a:rPr lang="nb-NO" sz="3600" b="1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handlar</a:t>
            </a:r>
            <a: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om framtida</a:t>
            </a:r>
            <a:r>
              <a:rPr lang="nb-NO" sz="24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l">
              <a:buNone/>
            </a:pP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 er bildet av 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korleis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organisasjonen vil sjå ut og kva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verdiar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vil skape skape på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eit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tidspunkt som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enno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ikkje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er vorte realitet. Visjonen eksisterer per definisjon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ikkje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enno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Den er </a:t>
            </a:r>
            <a:r>
              <a:rPr lang="nb-NO" sz="280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noko</a:t>
            </a:r>
            <a:r>
              <a:rPr lang="nb-NO" sz="280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å strekke seg etter.</a:t>
            </a:r>
          </a:p>
          <a:p>
            <a:pPr algn="l">
              <a:lnSpc>
                <a:spcPct val="150000"/>
              </a:lnSpc>
              <a:buNone/>
            </a:pPr>
            <a:endParaRPr lang="nb-NO" i="0" dirty="0">
              <a:solidFill>
                <a:srgbClr val="0A191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None/>
            </a:pPr>
            <a: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 er vegen dit. 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 er planen for 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korleis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organisasjone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skal komme seg framover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frå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nosituasjon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til å nå visjonen. Det kan være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hindringar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som står mellom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desse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 handler om val og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prioriteringar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over tid. Strategien må </a:t>
            </a:r>
            <a:r>
              <a:rPr lang="nb-NO" sz="2800" dirty="0" err="1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justerast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nb-NO" sz="2800" b="0" i="0" dirty="0">
              <a:solidFill>
                <a:srgbClr val="0A191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2025"/>
              </a:lnSpc>
              <a:buNone/>
            </a:pPr>
            <a:endParaRPr lang="nb-NO" sz="2800" b="0" i="0" dirty="0">
              <a:solidFill>
                <a:srgbClr val="0A191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None/>
            </a:pPr>
            <a: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Posisjonering handler om plassen du konkurrerer </a:t>
            </a:r>
            <a:r>
              <a:rPr lang="nb-NO" sz="3600" b="1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om, </a:t>
            </a:r>
            <a: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 og no. </a:t>
            </a:r>
            <a:br>
              <a:rPr lang="nb-NO" sz="3600" b="1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Posisjonering lever i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notid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og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handlar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om 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korleis organisasjonen 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skaper forretning i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marknaden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dag. Den beskriv korleis varene eller tjenestene er det beste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valet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for ei klart  definert kundegruppe, som bryr seg om akkurat den verdien de leverer. Den seier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noko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om 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kven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konkurrerer mot, kva som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gjer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tilbodet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annleis, kva verdi de kan levere som ingen andre kan, kven som passer for 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tilbodet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og </a:t>
            </a:r>
            <a:r>
              <a:rPr lang="nb-NO" sz="2800" dirty="0">
                <a:solidFill>
                  <a:srgbClr val="0A19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«</a:t>
            </a:r>
            <a:r>
              <a:rPr lang="nb-NO" sz="2800" b="0" i="0" dirty="0" err="1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marknad</a:t>
            </a:r>
            <a:r>
              <a:rPr lang="nb-NO" sz="2800" b="0" i="0" dirty="0">
                <a:solidFill>
                  <a:srgbClr val="0A191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 de har tenkt å vinne akkurat no. No er nøkkelordet.</a:t>
            </a:r>
          </a:p>
        </p:txBody>
      </p:sp>
    </p:spTree>
    <p:extLst>
      <p:ext uri="{BB962C8B-B14F-4D97-AF65-F5344CB8AC3E}">
        <p14:creationId xmlns:p14="http://schemas.microsoft.com/office/powerpoint/2010/main" val="2582642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CBB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B1866-943B-5175-D9E9-5863069D3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0FC67D15-1FF1-FCB0-1078-3DD965681515}"/>
              </a:ext>
            </a:extLst>
          </p:cNvPr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AC45124-E2BB-9045-4756-CD4CD8E271E2}"/>
              </a:ext>
            </a:extLst>
          </p:cNvPr>
          <p:cNvSpPr txBox="1"/>
          <p:nvPr/>
        </p:nvSpPr>
        <p:spPr>
          <a:xfrm>
            <a:off x="457200" y="478840"/>
            <a:ext cx="7330118" cy="1400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Nokre</a:t>
            </a: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tips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52DE6CB-F06C-6006-DE49-F5EB3FFAA1AA}"/>
              </a:ext>
            </a:extLst>
          </p:cNvPr>
          <p:cNvSpPr txBox="1"/>
          <p:nvPr/>
        </p:nvSpPr>
        <p:spPr>
          <a:xfrm>
            <a:off x="1543050" y="2171700"/>
            <a:ext cx="15201900" cy="6877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Sjå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for deg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mottakar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Kva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er hen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interessert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/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vil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sjå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?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Algoritmer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….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Lage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ein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suksessplan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(Du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veit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no ca. kor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blinken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er)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Teste deg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fram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tørre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det.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Sjå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kva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som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fungerer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Analyser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…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Poste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regelmessig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våg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skille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deg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!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Overraske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inspirere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….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Autentisk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er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viktigare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høg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kvaliet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Aldri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anta – Veit alle kor Ljosheim, Tross,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løa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hallen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osv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er?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Vise deg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sjølv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foran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kameraet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lage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Reels,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lære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deg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teknikken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Svar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kommentarane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Oppfordre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til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å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dele. Hint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virka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ikkje</a:t>
            </a:r>
            <a:r>
              <a:rPr lang="en-US" sz="3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178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E9BCA7"/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A18CA-1BD4-4D6C-462F-996A47D0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0606AF82-0152-F012-EEAB-726D9A508DD4}"/>
              </a:ext>
            </a:extLst>
          </p:cNvPr>
          <p:cNvSpPr/>
          <p:nvPr/>
        </p:nvSpPr>
        <p:spPr>
          <a:xfrm>
            <a:off x="12960987" y="9138005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4CFFD01-C067-C1DC-E178-49A452D53644}"/>
              </a:ext>
            </a:extLst>
          </p:cNvPr>
          <p:cNvSpPr txBox="1"/>
          <p:nvPr/>
        </p:nvSpPr>
        <p:spPr>
          <a:xfrm>
            <a:off x="2234728" y="2383839"/>
            <a:ext cx="8009697" cy="3657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3526F80-B229-EE95-26BE-3B2E5B2DF407}"/>
              </a:ext>
            </a:extLst>
          </p:cNvPr>
          <p:cNvSpPr txBox="1"/>
          <p:nvPr/>
        </p:nvSpPr>
        <p:spPr>
          <a:xfrm>
            <a:off x="502255" y="956946"/>
            <a:ext cx="7330118" cy="142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Eksempel</a:t>
            </a:r>
          </a:p>
        </p:txBody>
      </p:sp>
      <p:pic>
        <p:nvPicPr>
          <p:cNvPr id="7" name="Bilde 6" descr="Et bilde som inneholder klær, Menneskeansikt, person, innsjø&#10;&#10;KI-generert innhold kan være feil.">
            <a:extLst>
              <a:ext uri="{FF2B5EF4-FFF2-40B4-BE49-F238E27FC236}">
                <a16:creationId xmlns:a16="http://schemas.microsoft.com/office/drawing/2014/main" id="{3F85C0F3-568F-64B1-0B84-93902D179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787" y="1773864"/>
            <a:ext cx="7772400" cy="6491620"/>
          </a:xfrm>
          <a:prstGeom prst="rect">
            <a:avLst/>
          </a:prstGeom>
          <a:effectLst>
            <a:softEdge rad="125187"/>
          </a:effectLst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85E5FF26-CC7E-687F-F1EC-23A406EBFD52}"/>
              </a:ext>
            </a:extLst>
          </p:cNvPr>
          <p:cNvSpPr txBox="1"/>
          <p:nvPr/>
        </p:nvSpPr>
        <p:spPr>
          <a:xfrm>
            <a:off x="17251680" y="95402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pic>
        <p:nvPicPr>
          <p:cNvPr id="11" name="Bilde 10" descr="Et bilde som inneholder Menneskeansikt, klær, smil, kvinne&#10;&#10;KI-generert innhold kan være feil.">
            <a:extLst>
              <a:ext uri="{FF2B5EF4-FFF2-40B4-BE49-F238E27FC236}">
                <a16:creationId xmlns:a16="http://schemas.microsoft.com/office/drawing/2014/main" id="{9F39CFAB-C0EB-7623-1CA8-29F52ED5343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8551" y="2963952"/>
            <a:ext cx="6350000" cy="5600700"/>
          </a:xfrm>
          <a:prstGeom prst="rect">
            <a:avLst/>
          </a:prstGeom>
          <a:effectLst>
            <a:softEdge rad="140931"/>
          </a:effectLst>
        </p:spPr>
      </p:pic>
    </p:spTree>
    <p:extLst>
      <p:ext uri="{BB962C8B-B14F-4D97-AF65-F5344CB8AC3E}">
        <p14:creationId xmlns:p14="http://schemas.microsoft.com/office/powerpoint/2010/main" val="307390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E9BCA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23848" y="8741382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4"/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34728" y="2383839"/>
            <a:ext cx="8009697" cy="4586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52"/>
              </a:lnSpc>
              <a:spcBef>
                <a:spcPct val="0"/>
              </a:spcBef>
            </a:pP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Din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avsnittstekst</a:t>
            </a: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67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1652"/>
              </a:lnSpc>
              <a:spcBef>
                <a:spcPct val="0"/>
              </a:spcBef>
            </a:pPr>
            <a:endParaRPr lang="en-US" sz="48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11" name="Bilde 10" descr="Et bilde som inneholder tekst, Menneskeansikt, skjermbilde, media&#10;&#10;KI-generert innhold kan være feil.">
            <a:extLst>
              <a:ext uri="{FF2B5EF4-FFF2-40B4-BE49-F238E27FC236}">
                <a16:creationId xmlns:a16="http://schemas.microsoft.com/office/drawing/2014/main" id="{78652BB2-4D16-DFE3-51B7-32D327B5D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541" y="1643520"/>
            <a:ext cx="6654800" cy="7591354"/>
          </a:xfrm>
          <a:prstGeom prst="rect">
            <a:avLst/>
          </a:prstGeom>
        </p:spPr>
      </p:pic>
      <p:pic>
        <p:nvPicPr>
          <p:cNvPr id="7" name="Bilde 6" descr="Et bilde som inneholder tekst, Menneskeansikt, person, skjermbilde&#10;&#10;KI-generert innhold kan være feil.">
            <a:extLst>
              <a:ext uri="{FF2B5EF4-FFF2-40B4-BE49-F238E27FC236}">
                <a16:creationId xmlns:a16="http://schemas.microsoft.com/office/drawing/2014/main" id="{77F7D437-172F-214A-F3CB-3FB839ACB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3164" y="1181100"/>
            <a:ext cx="4060849" cy="5993625"/>
          </a:xfrm>
          <a:prstGeom prst="rect">
            <a:avLst/>
          </a:prstGeom>
        </p:spPr>
      </p:pic>
      <p:pic>
        <p:nvPicPr>
          <p:cNvPr id="9" name="Bilde 8" descr="Et bilde som inneholder tekst, Menneskeansikt, person, skjermbilde&#10;&#10;KI-generert innhold kan være feil.">
            <a:extLst>
              <a:ext uri="{FF2B5EF4-FFF2-40B4-BE49-F238E27FC236}">
                <a16:creationId xmlns:a16="http://schemas.microsoft.com/office/drawing/2014/main" id="{60BFF566-1DD1-0EAC-6B6A-940A5E602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4013" y="2383839"/>
            <a:ext cx="4060849" cy="578485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BC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35000" y="8917977"/>
            <a:ext cx="3291014" cy="804470"/>
          </a:xfrm>
          <a:custGeom>
            <a:avLst/>
            <a:gdLst/>
            <a:ahLst/>
            <a:cxnLst/>
            <a:rect l="l" t="t" r="r" b="b"/>
            <a:pathLst>
              <a:path w="3291014" h="804470">
                <a:moveTo>
                  <a:pt x="0" y="0"/>
                </a:moveTo>
                <a:lnTo>
                  <a:pt x="3291014" y="0"/>
                </a:lnTo>
                <a:lnTo>
                  <a:pt x="3291014" y="804470"/>
                </a:lnTo>
                <a:lnTo>
                  <a:pt x="0" y="80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10586419" y="3004321"/>
            <a:ext cx="7530036" cy="5020024"/>
          </a:xfrm>
          <a:custGeom>
            <a:avLst/>
            <a:gdLst/>
            <a:ahLst/>
            <a:cxnLst/>
            <a:rect l="l" t="t" r="r" b="b"/>
            <a:pathLst>
              <a:path w="7530036" h="5020024">
                <a:moveTo>
                  <a:pt x="0" y="0"/>
                </a:moveTo>
                <a:lnTo>
                  <a:pt x="7530036" y="0"/>
                </a:lnTo>
                <a:lnTo>
                  <a:pt x="7530036" y="5020025"/>
                </a:lnTo>
                <a:lnTo>
                  <a:pt x="0" y="50200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  <p:sp>
        <p:nvSpPr>
          <p:cNvPr id="4" name="TextBox 4"/>
          <p:cNvSpPr txBox="1"/>
          <p:nvPr/>
        </p:nvSpPr>
        <p:spPr>
          <a:xfrm>
            <a:off x="17259300" y="9229725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96084" y="2850493"/>
            <a:ext cx="8777083" cy="5173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GDPR.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Godkjenning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frå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alle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på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bildet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/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videoen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b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</a:b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skjema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klart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Bilder av barn……</a:t>
            </a:r>
          </a:p>
          <a:p>
            <a:pPr marL="685800" indent="-685800">
              <a:lnSpc>
                <a:spcPts val="6752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Alt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skjer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ikkje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på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nettet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Framsnakking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virkar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48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også</a:t>
            </a:r>
            <a:r>
              <a:rPr lang="en-US" sz="48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35918"/>
            <a:ext cx="8009696" cy="1400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  <a:spcBef>
                <a:spcPct val="0"/>
              </a:spcBef>
            </a:pPr>
            <a:r>
              <a:rPr lang="en-US" sz="83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Ting </a:t>
            </a:r>
            <a:r>
              <a:rPr lang="en-US" sz="83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å</a:t>
            </a:r>
            <a:r>
              <a:rPr lang="en-US" sz="83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83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tenke</a:t>
            </a:r>
            <a:r>
              <a:rPr lang="en-US" sz="832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8323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på</a:t>
            </a:r>
            <a:endParaRPr lang="en-US" sz="832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3DD914-2F66-3085-854C-177F011E3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9542" y="5143501"/>
            <a:ext cx="7462548" cy="2308583"/>
          </a:xfrm>
        </p:spPr>
        <p:txBody>
          <a:bodyPr>
            <a:normAutofit fontScale="90000"/>
          </a:bodyPr>
          <a:lstStyle/>
          <a:p>
            <a:r>
              <a:rPr lang="nb-NO" dirty="0"/>
              <a:t>Sparebankstiftinga Fjaler</a:t>
            </a:r>
            <a:br>
              <a:rPr lang="nb-NO" dirty="0"/>
            </a:br>
            <a:br>
              <a:rPr lang="nb-NO" dirty="0"/>
            </a:br>
            <a:r>
              <a:rPr lang="nn-NO" dirty="0"/>
              <a:t>Ole Hope, Dagleg leiar Sparebankstiftinga Fjaler  </a:t>
            </a:r>
            <a:br>
              <a:rPr lang="nn-NO" dirty="0"/>
            </a:br>
            <a:br>
              <a:rPr lang="nn-NO" dirty="0"/>
            </a:br>
            <a:r>
              <a:rPr lang="nn-NO" dirty="0"/>
              <a:t>Informasjon om Sparebankstiftinga Fjaler og søknadsprosessen</a:t>
            </a:r>
            <a:br>
              <a:rPr lang="nn-NO" dirty="0"/>
            </a:br>
            <a:br>
              <a:rPr lang="nb-NO" dirty="0"/>
            </a:br>
            <a:br>
              <a:rPr lang="nb-NO" dirty="0"/>
            </a:b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9015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5954142-3162-6218-06AD-967F30C30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7237" y="651164"/>
            <a:ext cx="7663484" cy="803835"/>
          </a:xfrm>
        </p:spPr>
        <p:txBody>
          <a:bodyPr/>
          <a:lstStyle/>
          <a:p>
            <a:r>
              <a:rPr lang="en-US" dirty="0"/>
              <a:t>Program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18E24E7-DB77-D8B1-B526-50EE5E1788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1" y="1676400"/>
            <a:ext cx="8728364" cy="7536873"/>
          </a:xfrm>
        </p:spPr>
        <p:txBody>
          <a:bodyPr>
            <a:normAutofit/>
          </a:bodyPr>
          <a:lstStyle/>
          <a:p>
            <a:endParaRPr lang="nn-NO" dirty="0"/>
          </a:p>
          <a:p>
            <a:r>
              <a:rPr lang="nn-NO" sz="3000" dirty="0"/>
              <a:t>Leif Jarle Espedal, Ordføraren, Fjaler kommune, ønskjer velkommen</a:t>
            </a:r>
          </a:p>
          <a:p>
            <a:pPr marL="0" indent="0">
              <a:buNone/>
            </a:pPr>
            <a:endParaRPr lang="nn-NO" sz="3000" dirty="0"/>
          </a:p>
          <a:p>
            <a:r>
              <a:rPr lang="nn-NO" sz="3000" dirty="0"/>
              <a:t>Frivilligstrategi og infoskjerm</a:t>
            </a:r>
          </a:p>
          <a:p>
            <a:pPr marL="0" indent="0">
              <a:buNone/>
            </a:pPr>
            <a:endParaRPr lang="nn-NO" sz="3000" dirty="0"/>
          </a:p>
          <a:p>
            <a:r>
              <a:rPr lang="nn-NO" sz="3000" dirty="0"/>
              <a:t>korleis lag og organisasjonar kan bruka foreiningsportalen og aktivitetskalenderen</a:t>
            </a:r>
          </a:p>
          <a:p>
            <a:pPr marL="0" indent="0">
              <a:buNone/>
            </a:pPr>
            <a:endParaRPr lang="nn-NO" sz="3000" dirty="0"/>
          </a:p>
          <a:p>
            <a:r>
              <a:rPr lang="nn-NO" sz="3000" dirty="0"/>
              <a:t>profilering - korleis eitt lag kan gjer seg synleg</a:t>
            </a:r>
          </a:p>
          <a:p>
            <a:endParaRPr lang="nn-NO" sz="3000" dirty="0"/>
          </a:p>
          <a:p>
            <a:r>
              <a:rPr lang="nn-NO" sz="3000" dirty="0"/>
              <a:t>Informasjon om Sparebankstiftinga Fjaler og søknadsprosessen</a:t>
            </a:r>
          </a:p>
          <a:p>
            <a:pPr marL="0" indent="0">
              <a:lnSpc>
                <a:spcPct val="107000"/>
              </a:lnSpc>
              <a:spcAft>
                <a:spcPts val="1200"/>
              </a:spcAft>
              <a:buSzPts val="1000"/>
              <a:buNone/>
              <a:tabLst>
                <a:tab pos="685800" algn="l"/>
              </a:tabLst>
            </a:pPr>
            <a:endParaRPr lang="nn-NO" sz="27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683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3DD914-2F66-3085-854C-177F011E3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841" y="1431236"/>
            <a:ext cx="7436355" cy="2557430"/>
          </a:xfrm>
        </p:spPr>
        <p:txBody>
          <a:bodyPr>
            <a:noAutofit/>
          </a:bodyPr>
          <a:lstStyle/>
          <a:p>
            <a:r>
              <a:rPr lang="nb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Sparebankstiftinga Fjaler</a:t>
            </a:r>
            <a:br>
              <a:rPr lang="nb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nb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Ole Hope, Dagleg leiar Sparebankstiftinga Fjaler  </a:t>
            </a:r>
            <a:b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Informasjon om Sparebankstiftinga Fjaler </a:t>
            </a:r>
            <a:b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3000" dirty="0">
                <a:solidFill>
                  <a:srgbClr val="1D2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og søknadsprosessen</a:t>
            </a:r>
            <a:br>
              <a:rPr lang="nb-NO" sz="3000" dirty="0">
                <a:solidFill>
                  <a:srgbClr val="5648AA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n-NO" sz="3000" dirty="0">
              <a:solidFill>
                <a:srgbClr val="5648A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F350E61-8120-8A0A-01B9-A8CE9A45169A}"/>
              </a:ext>
            </a:extLst>
          </p:cNvPr>
          <p:cNvSpPr txBox="1"/>
          <p:nvPr/>
        </p:nvSpPr>
        <p:spPr>
          <a:xfrm>
            <a:off x="9360017" y="4141229"/>
            <a:ext cx="9141903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Bef>
                <a:spcPts val="1125"/>
              </a:spcBef>
              <a:spcAft>
                <a:spcPts val="2160"/>
              </a:spcAft>
            </a:pPr>
            <a:r>
              <a:rPr lang="nn-NO" sz="2700" dirty="0">
                <a:solidFill>
                  <a:srgbClr val="003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Sparebankstiftinga Fjaler</a:t>
            </a:r>
          </a:p>
          <a:p>
            <a:pPr defTabSz="1371600">
              <a:spcAft>
                <a:spcPts val="2250"/>
              </a:spcAft>
            </a:pPr>
            <a:r>
              <a:rPr lang="nn-NO" sz="2700" dirty="0">
                <a:solidFill>
                  <a:srgbClr val="003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Sparebankstiftinga Fjaler står for eit langsiktig og stabilt eigarskap i Sparebanken Sogn og Fjordane og </a:t>
            </a:r>
            <a:r>
              <a:rPr lang="nn-NO" sz="2700" dirty="0" err="1">
                <a:solidFill>
                  <a:srgbClr val="003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ivaretek</a:t>
            </a:r>
            <a:r>
              <a:rPr lang="nn-NO" sz="2700" dirty="0">
                <a:solidFill>
                  <a:srgbClr val="003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sparebanktradisjonar ved å bruke delar av overskotet til gåver til allmennyttige føremål.</a:t>
            </a:r>
          </a:p>
          <a:p>
            <a:pPr defTabSz="1371600">
              <a:spcAft>
                <a:spcPts val="1800"/>
              </a:spcAft>
            </a:pPr>
            <a:r>
              <a:rPr lang="nn-NO" sz="2700" b="1" dirty="0">
                <a:solidFill>
                  <a:srgbClr val="003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Søknadsrunde for 2026 opnar 1. februar.</a:t>
            </a:r>
          </a:p>
          <a:p>
            <a:pPr defTabSz="1371600">
              <a:spcAft>
                <a:spcPts val="1800"/>
              </a:spcAft>
            </a:pPr>
            <a:endParaRPr lang="nn-NO" sz="27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hlinkClick r:id=""/>
            </a:endParaRPr>
          </a:p>
          <a:p>
            <a:pPr defTabSz="1371600">
              <a:spcAft>
                <a:spcPts val="1800"/>
              </a:spcAft>
            </a:pPr>
            <a:r>
              <a:rPr lang="nn-NO" sz="27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hlinkClick r:id=""/>
              </a:rPr>
              <a:t>Heim - Sparebankstiftinga Fjaler</a:t>
            </a:r>
            <a:endParaRPr lang="nn-NO" sz="27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8" name="Bilde 17" descr="Et bilde som inneholder Font, line, Grafikk, skjermbilde&#10;&#10;KI-generert innhold kan være feil.">
            <a:extLst>
              <a:ext uri="{FF2B5EF4-FFF2-40B4-BE49-F238E27FC236}">
                <a16:creationId xmlns:a16="http://schemas.microsoft.com/office/drawing/2014/main" id="{D207FDF1-2075-D18B-936B-098E6DE3B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806" y="548398"/>
            <a:ext cx="5716302" cy="22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94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2097DB-9FE8-B469-373D-40DF41786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5318" y="6130602"/>
            <a:ext cx="9517326" cy="654555"/>
          </a:xfrm>
        </p:spPr>
        <p:txBody>
          <a:bodyPr>
            <a:normAutofit/>
          </a:bodyPr>
          <a:lstStyle/>
          <a:p>
            <a:r>
              <a:rPr lang="nn-NO" sz="3000" b="0" dirty="0">
                <a:latin typeface="Roboto" panose="02000000000000000000" pitchFamily="2" charset="0"/>
                <a:ea typeface="Roboto" panose="02000000000000000000" pitchFamily="2" charset="0"/>
              </a:rPr>
              <a:t>Takk for i dag</a:t>
            </a:r>
          </a:p>
        </p:txBody>
      </p:sp>
      <p:pic>
        <p:nvPicPr>
          <p:cNvPr id="5" name="Bilde 4" descr="Et bilde som inneholder tekst, Font, skjermbilde, Grafikk&#10;&#10;KI-generert innhold kan være feil.">
            <a:extLst>
              <a:ext uri="{FF2B5EF4-FFF2-40B4-BE49-F238E27FC236}">
                <a16:creationId xmlns:a16="http://schemas.microsoft.com/office/drawing/2014/main" id="{4CFC05BF-1D21-1B4B-1E6C-7B7471A95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876" y="-114879"/>
            <a:ext cx="12042147" cy="610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2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5563932-FD81-F3C8-DBF8-B120A30E48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774C3D2-920C-FD8F-6B4B-B03306660C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n-NO"/>
          </a:p>
        </p:txBody>
      </p:sp>
      <p:pic>
        <p:nvPicPr>
          <p:cNvPr id="6" name="Bilde 5" descr="Et bilde som inneholder tekst, plante, skjermbilde, Nettsted&#10;&#10;KI-generert innhold kan være feil.">
            <a:extLst>
              <a:ext uri="{FF2B5EF4-FFF2-40B4-BE49-F238E27FC236}">
                <a16:creationId xmlns:a16="http://schemas.microsoft.com/office/drawing/2014/main" id="{6E837178-DBF5-CFC1-A643-D9B3D3FB5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257300"/>
            <a:ext cx="12169279" cy="736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BE199-9DA7-D928-5336-FFF47BE10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498" y="662152"/>
            <a:ext cx="7072539" cy="2961818"/>
          </a:xfrm>
        </p:spPr>
        <p:txBody>
          <a:bodyPr/>
          <a:lstStyle/>
          <a:p>
            <a:r>
              <a:rPr lang="nb-NO" dirty="0" err="1"/>
              <a:t>Årshjul</a:t>
            </a: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0BC63CE-28EC-076B-E7A1-2373E65D3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401638"/>
            <a:ext cx="5219849" cy="927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52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D0C66D-9F18-93AA-B056-870FECE95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96870" y="3080132"/>
            <a:ext cx="7462548" cy="2308583"/>
          </a:xfrm>
        </p:spPr>
        <p:txBody>
          <a:bodyPr>
            <a:normAutofit/>
          </a:bodyPr>
          <a:lstStyle/>
          <a:p>
            <a:r>
              <a:rPr lang="nn-NO" sz="3000" b="0" dirty="0">
                <a:latin typeface="Roboto" panose="02000000000000000000" pitchFamily="2" charset="0"/>
                <a:ea typeface="Roboto" panose="02000000000000000000" pitchFamily="2" charset="0"/>
                <a:hlinkClick r:id="rId2"/>
              </a:rPr>
              <a:t>Foreninger i Fjaler</a:t>
            </a:r>
            <a:endParaRPr lang="nn-NO" sz="3000" b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7FDBCBE-9F0A-599A-75B3-70FA60AB4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47871" y="6136569"/>
            <a:ext cx="7462550" cy="3581400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Velkommen til Fjaler foreningsportal</a:t>
            </a:r>
          </a:p>
          <a:p>
            <a:r>
              <a:rPr lang="nb-NO" dirty="0"/>
              <a:t>Info </a:t>
            </a:r>
            <a:r>
              <a:rPr lang="nn-NO" dirty="0">
                <a:hlinkClick r:id="rId3"/>
              </a:rPr>
              <a:t>Fjaler kommune</a:t>
            </a:r>
            <a:endParaRPr lang="nb-NO" dirty="0"/>
          </a:p>
          <a:p>
            <a:r>
              <a:rPr lang="nb-NO" dirty="0"/>
              <a:t>Foreninger </a:t>
            </a:r>
          </a:p>
          <a:p>
            <a:r>
              <a:rPr lang="nb-NO" dirty="0"/>
              <a:t>aktivitetskalenderen </a:t>
            </a:r>
          </a:p>
        </p:txBody>
      </p:sp>
      <p:pic>
        <p:nvPicPr>
          <p:cNvPr id="8" name="Plassholder for bilde 7" descr="Et bilde som inneholder konstruksjon, utendørs, scenebilde, vindu&#10;&#10;KI-generert innhold kan være feil.">
            <a:extLst>
              <a:ext uri="{FF2B5EF4-FFF2-40B4-BE49-F238E27FC236}">
                <a16:creationId xmlns:a16="http://schemas.microsoft.com/office/drawing/2014/main" id="{0D64CE8C-6474-449A-656D-0ACD793B97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4414" b="4414"/>
          <a:stretch>
            <a:fillRect/>
          </a:stretch>
        </p:blipFill>
        <p:spPr>
          <a:xfrm>
            <a:off x="9421144" y="452501"/>
            <a:ext cx="8367713" cy="4052888"/>
          </a:xfr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A889F8B-561B-0817-010F-5A4B38A5E870}"/>
              </a:ext>
            </a:extLst>
          </p:cNvPr>
          <p:cNvSpPr txBox="1"/>
          <p:nvPr/>
        </p:nvSpPr>
        <p:spPr>
          <a:xfrm>
            <a:off x="12954000" y="7607469"/>
            <a:ext cx="324196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nn-NO" sz="27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hlinkClick r:id="rId5"/>
              </a:rPr>
              <a:t>Foreninger i Fjaler</a:t>
            </a:r>
            <a:endParaRPr lang="nn-NO" sz="27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84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2F393D1-EA22-3C3E-9407-C62405FDDC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5200" y="723900"/>
            <a:ext cx="13956891" cy="7537811"/>
          </a:xfrm>
        </p:spPr>
        <p:txBody>
          <a:bodyPr/>
          <a:lstStyle/>
          <a:p>
            <a:pPr marL="0" indent="0">
              <a:buNone/>
            </a:pPr>
            <a:endParaRPr lang="nn-NO" dirty="0"/>
          </a:p>
        </p:txBody>
      </p:sp>
      <p:pic>
        <p:nvPicPr>
          <p:cNvPr id="6" name="Bilde 5" descr="Et bilde som inneholder tekst, skjermbilde, Nettsted, Nettside&#10;&#10;KI-generert innhold kan være feil.">
            <a:extLst>
              <a:ext uri="{FF2B5EF4-FFF2-40B4-BE49-F238E27FC236}">
                <a16:creationId xmlns:a16="http://schemas.microsoft.com/office/drawing/2014/main" id="{EA6AE2F2-0047-C0E1-4838-6BCD92D79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97" y="775678"/>
            <a:ext cx="17947605" cy="873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70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884B7-8FDB-DA54-2768-B632AD25D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nb-NO" dirty="0"/>
            </a:br>
            <a:r>
              <a:rPr lang="nb-NO" sz="3000" dirty="0">
                <a:latin typeface="Roboto" panose="02000000000000000000" pitchFamily="2" charset="0"/>
                <a:ea typeface="Roboto" panose="02000000000000000000" pitchFamily="2" charset="0"/>
                <a:hlinkClick r:id="rId2"/>
              </a:rPr>
              <a:t>Foreninger i Fjaler - Veiledning for organisasjoner</a:t>
            </a:r>
            <a:endParaRPr lang="nb-NO" sz="3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E7D8F-39E3-AC20-C926-E17222F3B6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nn-NO" sz="2700" dirty="0"/>
              <a:t>korleis kontaktpersonane kan oppdaterer eigen informasjon, bilete osb.</a:t>
            </a:r>
            <a:endParaRPr lang="nb-NO" sz="2700" dirty="0"/>
          </a:p>
        </p:txBody>
      </p:sp>
      <p:pic>
        <p:nvPicPr>
          <p:cNvPr id="6" name="Plassholder for bilde 5" descr="Et bilde som inneholder tekst, skjermbilde, programvare, Nettside&#10;&#10;KI-generert innhold kan være feil.">
            <a:extLst>
              <a:ext uri="{FF2B5EF4-FFF2-40B4-BE49-F238E27FC236}">
                <a16:creationId xmlns:a16="http://schemas.microsoft.com/office/drawing/2014/main" id="{E651FFF4-AAA5-B961-CC34-63357E554C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2701" r="22701"/>
          <a:stretch>
            <a:fillRect/>
          </a:stretch>
        </p:blipFill>
        <p:spPr>
          <a:xfrm>
            <a:off x="1081586" y="472577"/>
            <a:ext cx="8415470" cy="8415467"/>
          </a:xfrm>
        </p:spPr>
      </p:pic>
    </p:spTree>
    <p:extLst>
      <p:ext uri="{BB962C8B-B14F-4D97-AF65-F5344CB8AC3E}">
        <p14:creationId xmlns:p14="http://schemas.microsoft.com/office/powerpoint/2010/main" val="44221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D2B9-48DC-771C-0B9C-4388117A9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</p:spPr>
        <p:txBody>
          <a:bodyPr anchor="ctr">
            <a:normAutofit/>
          </a:bodyPr>
          <a:lstStyle/>
          <a:p>
            <a:r>
              <a:rPr lang="nb-NO" sz="3000" dirty="0">
                <a:latin typeface="Roboto" panose="02000000000000000000" pitchFamily="2" charset="0"/>
                <a:ea typeface="Roboto" panose="02000000000000000000" pitchFamily="2" charset="0"/>
              </a:rPr>
              <a:t>Moglegheit for lag og </a:t>
            </a:r>
            <a:r>
              <a:rPr lang="nb-NO" sz="3000" dirty="0" err="1">
                <a:latin typeface="Roboto" panose="02000000000000000000" pitchFamily="2" charset="0"/>
                <a:ea typeface="Roboto" panose="02000000000000000000" pitchFamily="2" charset="0"/>
              </a:rPr>
              <a:t>organisasjonar</a:t>
            </a:r>
            <a:r>
              <a:rPr lang="nb-NO" sz="3000" dirty="0">
                <a:latin typeface="Roboto" panose="02000000000000000000" pitchFamily="2" charset="0"/>
                <a:ea typeface="Roboto" panose="02000000000000000000" pitchFamily="2" charset="0"/>
              </a:rPr>
              <a:t> å leige Samvirket</a:t>
            </a:r>
          </a:p>
        </p:txBody>
      </p:sp>
      <p:pic>
        <p:nvPicPr>
          <p:cNvPr id="6" name="Plassholder for bilde 5" descr="Et bilde som inneholder tekst, skjermbilde, utendørs, grunn&#10;&#10;KI-generert innhold kan være feil.">
            <a:extLst>
              <a:ext uri="{FF2B5EF4-FFF2-40B4-BE49-F238E27FC236}">
                <a16:creationId xmlns:a16="http://schemas.microsoft.com/office/drawing/2014/main" id="{390D3CFB-61F2-098F-1454-33C3E4723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392" b="16681"/>
          <a:stretch/>
        </p:blipFill>
        <p:spPr>
          <a:xfrm>
            <a:off x="1257300" y="2738438"/>
            <a:ext cx="15773400" cy="6527007"/>
          </a:xfrm>
          <a:noFill/>
        </p:spPr>
      </p:pic>
    </p:spTree>
    <p:extLst>
      <p:ext uri="{BB962C8B-B14F-4D97-AF65-F5344CB8AC3E}">
        <p14:creationId xmlns:p14="http://schemas.microsoft.com/office/powerpoint/2010/main" val="393745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18287543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" y="0"/>
            <a:ext cx="18287543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C1022F-3BB3-4282-DBAD-F254C8E02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8839" y="2392061"/>
            <a:ext cx="14750322" cy="1988345"/>
          </a:xfrm>
        </p:spPr>
        <p:txBody>
          <a:bodyPr vert="horz" lIns="137160" tIns="68580" rIns="137160" bIns="68580" rtlCol="0" anchor="b">
            <a:normAutofit/>
          </a:bodyPr>
          <a:lstStyle/>
          <a:p>
            <a:pPr algn="ctr"/>
            <a:endParaRPr lang="en-US" sz="540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"/>
            <a:ext cx="5019153" cy="3766298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1CA81-1BC1-083D-EF0F-F8D7D40F5E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8839" y="4994516"/>
            <a:ext cx="14750322" cy="3685904"/>
          </a:xfrm>
        </p:spPr>
        <p:txBody>
          <a:bodyPr vert="horz" lIns="137160" tIns="68580" rIns="137160" bIns="68580" rtlCol="0">
            <a:normAutofit/>
          </a:bodyPr>
          <a:lstStyle/>
          <a:p>
            <a:pPr indent="-342900"/>
            <a:endParaRPr lang="en-US" sz="270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13609170" y="5601508"/>
            <a:ext cx="5817996" cy="355298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pic>
        <p:nvPicPr>
          <p:cNvPr id="6" name="Bilde 5" descr="Et bilde som inneholder tekst, skjermbilde, programvare, Nettside&#10;&#10;KI-generert innhold kan være feil.">
            <a:extLst>
              <a:ext uri="{FF2B5EF4-FFF2-40B4-BE49-F238E27FC236}">
                <a16:creationId xmlns:a16="http://schemas.microsoft.com/office/drawing/2014/main" id="{322D925B-88FC-9A43-0BA8-1AF2A03B3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1"/>
            <a:ext cx="18288000" cy="1026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31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ovedpresentasjon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rsund_PPT_mal" id="{59FB6404-E140-D044-87B4-6B8FFDE025F3}" vid="{5FFC0F21-21EA-3740-AF07-D22D11BB0155}"/>
    </a:ext>
  </a:extLst>
</a:theme>
</file>

<file path=ppt/theme/theme3.xml><?xml version="1.0" encoding="utf-8"?>
<a:theme xmlns:a="http://schemas.openxmlformats.org/drawingml/2006/main" name="Oppvekst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rsund_PPT_mal" id="{59FB6404-E140-D044-87B4-6B8FFDE025F3}" vid="{18754CE8-9B34-8740-BD2E-BD606A03E608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Folkehelse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rsund_PPT_mal" id="{59FB6404-E140-D044-87B4-6B8FFDE025F3}" vid="{70D160CE-3B9F-104D-9AC3-352775C85A80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947DE31-74C4-674A-B471-D0FA82102DC7}">
  <we:reference id="wa200005566" version="3.0.0.3" store="nb-NO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b558178-08d8-4c80-8cc0-8de65fd0638f">
      <Terms xmlns="http://schemas.microsoft.com/office/infopath/2007/PartnerControls"/>
    </lcf76f155ced4ddcb4097134ff3c332f>
    <TaxCatchAll xmlns="7294b2fc-4829-4305-8dc5-37568620154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4C5B8F089E2F46B4BC75A2BF6B742C" ma:contentTypeVersion="13" ma:contentTypeDescription="Opprett et nytt dokument." ma:contentTypeScope="" ma:versionID="eaaadebe8ac780ae68ee2793dfe84c35">
  <xsd:schema xmlns:xsd="http://www.w3.org/2001/XMLSchema" xmlns:xs="http://www.w3.org/2001/XMLSchema" xmlns:p="http://schemas.microsoft.com/office/2006/metadata/properties" xmlns:ns2="9b558178-08d8-4c80-8cc0-8de65fd0638f" xmlns:ns3="7294b2fc-4829-4305-8dc5-375686201546" targetNamespace="http://schemas.microsoft.com/office/2006/metadata/properties" ma:root="true" ma:fieldsID="598d477a21e93ee04975995f2d823ccc" ns2:_="" ns3:_="">
    <xsd:import namespace="9b558178-08d8-4c80-8cc0-8de65fd0638f"/>
    <xsd:import namespace="7294b2fc-4829-4305-8dc5-3756862015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58178-08d8-4c80-8cc0-8de65fd063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6a199cd6-6177-4cde-bbd2-2f05e028aa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4b2fc-4829-4305-8dc5-37568620154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0db1046-98a2-461f-83e5-e59f42fb791a}" ma:internalName="TaxCatchAll" ma:showField="CatchAllData" ma:web="7294b2fc-4829-4305-8dc5-3756862015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3220E2-5464-4377-B83F-2126AE6630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E5E0DA-F290-435D-BF82-1D10567BEEEE}">
  <ds:schemaRefs>
    <ds:schemaRef ds:uri="7294b2fc-4829-4305-8dc5-375686201546"/>
    <ds:schemaRef ds:uri="9b558178-08d8-4c80-8cc0-8de65fd0638f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4810CD1-20DE-4E7F-899F-E72337C03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58178-08d8-4c80-8cc0-8de65fd0638f"/>
    <ds:schemaRef ds:uri="7294b2fc-4829-4305-8dc5-3756862015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2721</TotalTime>
  <Words>674</Words>
  <Application>Microsoft Office PowerPoint</Application>
  <PresentationFormat>Egendefinert</PresentationFormat>
  <Paragraphs>90</Paragraphs>
  <Slides>21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11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21</vt:i4>
      </vt:variant>
    </vt:vector>
  </HeadingPairs>
  <TitlesOfParts>
    <vt:vector size="37" baseType="lpstr">
      <vt:lpstr>Open Sans 1</vt:lpstr>
      <vt:lpstr>Open Sans 2</vt:lpstr>
      <vt:lpstr>Roboto</vt:lpstr>
      <vt:lpstr>Open Sans</vt:lpstr>
      <vt:lpstr>Roboto Light</vt:lpstr>
      <vt:lpstr>Poppins SemiBold</vt:lpstr>
      <vt:lpstr>Aptos Display</vt:lpstr>
      <vt:lpstr>Courier New</vt:lpstr>
      <vt:lpstr>Calibri</vt:lpstr>
      <vt:lpstr>Aptos</vt:lpstr>
      <vt:lpstr>Arial</vt:lpstr>
      <vt:lpstr>Office Theme</vt:lpstr>
      <vt:lpstr>Hovedpresentasjon</vt:lpstr>
      <vt:lpstr>Oppvekst</vt:lpstr>
      <vt:lpstr>Office-tema</vt:lpstr>
      <vt:lpstr>Folkehelse</vt:lpstr>
      <vt:lpstr>Velkomne </vt:lpstr>
      <vt:lpstr>Program</vt:lpstr>
      <vt:lpstr>PowerPoint-presentasjon</vt:lpstr>
      <vt:lpstr>Årshjul</vt:lpstr>
      <vt:lpstr>Foreninger i Fjaler</vt:lpstr>
      <vt:lpstr>PowerPoint-presentasjon</vt:lpstr>
      <vt:lpstr> Foreninger i Fjaler - Veiledning for organisasjoner</vt:lpstr>
      <vt:lpstr>Moglegheit for lag og organisasjonar å leige Samvirket</vt:lpstr>
      <vt:lpstr>PowerPoint-presentasjon</vt:lpstr>
      <vt:lpstr>Christel Øen, Leiar for kommunikasjon i Nytta AS   profilering - korleis eitt lag kan gjer seg synleg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Sparebankstiftinga Fjaler  Ole Hope, Dagleg leiar Sparebankstiftinga Fjaler    Informasjon om Sparebankstiftinga Fjaler og søknadsprosessen   </vt:lpstr>
      <vt:lpstr>Sparebankstiftinga Fjaler  Ole Hope, Dagleg leiar Sparebankstiftinga Fjaler    Informasjon om Sparebankstiftinga Fjaler  og søknadsprosessen </vt:lpstr>
      <vt:lpstr>Takk for i dag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Overskrift</dc:title>
  <dc:subject/>
  <dc:creator>Rhona Thingnes</dc:creator>
  <cp:keywords/>
  <dc:description/>
  <cp:lastModifiedBy>Rhona Thingnes</cp:lastModifiedBy>
  <cp:revision>15</cp:revision>
  <cp:lastPrinted>2026-02-09T17:50:27Z</cp:lastPrinted>
  <dcterms:created xsi:type="dcterms:W3CDTF">2006-08-16T00:00:00Z</dcterms:created>
  <dcterms:modified xsi:type="dcterms:W3CDTF">2026-02-10T15:46:05Z</dcterms:modified>
  <cp:category/>
  <dc:identifier>DAG-_aqLSyM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0x010100B54C5B8F089E2F46B4BC75A2BF6B742C</vt:lpwstr>
  </property>
  <property fmtid="{D5CDD505-2E9C-101B-9397-08002B2CF9AE}" pid="3" name="MediaServiceImageTags">
    <vt:lpwstr/>
  </property>
</Properties>
</file>